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12190413" cy="6859588"/>
  <p:notesSz cx="6858000" cy="9144000"/>
  <p:embeddedFontLst>
    <p:embeddedFont>
      <p:font typeface="Gulimche" panose="020B0609000101010101" pitchFamily="49" charset="-127"/>
      <p:regular r:id="rId20"/>
    </p:embeddedFont>
    <p:embeddedFont>
      <p:font typeface="Malgun Gothic" panose="020B0503020000020004" pitchFamily="34" charset="-127"/>
      <p:regular r:id="rId21"/>
      <p:bold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Comfortaa Regular" pitchFamily="2" charset="0"/>
      <p:regular r:id="rId31"/>
      <p:bold r:id="rId32"/>
    </p:embeddedFont>
    <p:embeddedFont>
      <p:font typeface="Impact" panose="020B0806030902050204" pitchFamily="34" charset="0"/>
      <p:regular r:id="rId33"/>
    </p:embeddedFont>
    <p:embeddedFont>
      <p:font typeface="Playfair Display Regular"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6WK/691o3l2RpwnTuoEx2mc5b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6D7159-D843-4B07-B76F-3325548DD042}">
  <a:tblStyle styleId="{8B6D7159-D843-4B07-B76F-3325548DD0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2880"/>
        <p:guide orient="horz" pos="2161"/>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5" name="Google Shape;5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53ba980dc_0_8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53ba980dc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53ba980dc_0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53ba980dc_5_3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53ba980dc_5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753ba980dc_5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53ba980dc_5_6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53ba980dc_5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753ba980dc_5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53ba980dc_5_10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53ba980dc_5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753ba980dc_5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3ba980dc_0_2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53ba980dc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753ba980dc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53ba980dc_0_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53ba980d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Other improvements: AIC, BIC, Chi-square...</a:t>
            </a:r>
            <a:endParaRPr/>
          </a:p>
        </p:txBody>
      </p:sp>
      <p:sp>
        <p:nvSpPr>
          <p:cNvPr id="248" name="Google Shape;248;g753ba980dc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3ba980dc_0_7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53ba980dc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753ba980dc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53ba980dc_0_3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53ba980dc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333333"/>
              </a:solidFill>
              <a:highlight>
                <a:srgbClr val="FFFFFF"/>
              </a:highlight>
              <a:latin typeface="Arial"/>
              <a:ea typeface="Arial"/>
              <a:cs typeface="Arial"/>
              <a:sym typeface="Arial"/>
            </a:endParaRPr>
          </a:p>
        </p:txBody>
      </p:sp>
      <p:sp>
        <p:nvSpPr>
          <p:cNvPr id="72" name="Google Shape;72;g753ba980dc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83" name="Google Shape;8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53ba980dc_4_1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53ba980dc_4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sz="1200" i="1">
              <a:solidFill>
                <a:srgbClr val="3F3F3F"/>
              </a:solidFill>
              <a:latin typeface="Calibri"/>
              <a:ea typeface="Calibri"/>
              <a:cs typeface="Calibri"/>
              <a:sym typeface="Calibri"/>
            </a:endParaRPr>
          </a:p>
          <a:p>
            <a:pPr marL="0" lvl="0" indent="0" algn="l" rtl="0">
              <a:spcBef>
                <a:spcPts val="400"/>
              </a:spcBef>
              <a:spcAft>
                <a:spcPts val="0"/>
              </a:spcAft>
              <a:buClr>
                <a:schemeClr val="dk1"/>
              </a:buClr>
              <a:buSzPts val="1100"/>
              <a:buFont typeface="Arial"/>
              <a:buNone/>
            </a:pPr>
            <a:endParaRPr sz="1200" i="1">
              <a:solidFill>
                <a:srgbClr val="3F3F3F"/>
              </a:solidFill>
              <a:latin typeface="Calibri"/>
              <a:ea typeface="Calibri"/>
              <a:cs typeface="Calibri"/>
              <a:sym typeface="Calibri"/>
            </a:endParaRPr>
          </a:p>
          <a:p>
            <a:pPr marL="0" lvl="0" indent="0" algn="l" rtl="0">
              <a:spcBef>
                <a:spcPts val="0"/>
              </a:spcBef>
              <a:spcAft>
                <a:spcPts val="0"/>
              </a:spcAft>
              <a:buNone/>
            </a:pPr>
            <a:endParaRPr sz="1100"/>
          </a:p>
        </p:txBody>
      </p:sp>
      <p:sp>
        <p:nvSpPr>
          <p:cNvPr id="92" name="Google Shape;92;g753ba980dc_4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3ba980dc_0_9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53ba980dc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753ba980dc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53ba980dc_0_61: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53ba980dc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753ba980dc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3ba980dc_0_108: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3ba980dc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753ba980dc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53ba980dc_0_9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53ba980dc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753ba980dc_0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17" name="Google Shape;17;p8"/>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8"/>
          <p:cNvSpPr txBox="1">
            <a:spLocks noGrp="1"/>
          </p:cNvSpPr>
          <p:nvPr>
            <p:ph type="ctrTitle"/>
          </p:nvPr>
        </p:nvSpPr>
        <p:spPr>
          <a:xfrm>
            <a:off x="189097" y="1996590"/>
            <a:ext cx="6831461" cy="1903351"/>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5800"/>
              <a:buFont typeface="Gulimche"/>
              <a:buNone/>
              <a:defRPr sz="5800">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subTitle" idx="1"/>
          </p:nvPr>
        </p:nvSpPr>
        <p:spPr>
          <a:xfrm>
            <a:off x="1271837" y="3717826"/>
            <a:ext cx="4665980" cy="576064"/>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1200"/>
              <a:buFont typeface="Gulimche"/>
              <a:buNone/>
              <a:defRPr sz="1200">
                <a:solidFill>
                  <a:srgbClr val="494429"/>
                </a:solidFill>
                <a:latin typeface="Calibri"/>
                <a:ea typeface="Calibri"/>
                <a:cs typeface="Calibri"/>
                <a:sym typeface="Calibri"/>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40"/>
              </a:spcBef>
              <a:spcAft>
                <a:spcPts val="0"/>
              </a:spcAft>
              <a:buClr>
                <a:srgbClr val="888888"/>
              </a:buClr>
              <a:buSzPts val="2200"/>
              <a:buNone/>
              <a:defRPr>
                <a:solidFill>
                  <a:srgbClr val="888888"/>
                </a:solidFill>
              </a:defRPr>
            </a:lvl6pPr>
            <a:lvl7pPr lvl="6" algn="ctr">
              <a:spcBef>
                <a:spcPts val="440"/>
              </a:spcBef>
              <a:spcAft>
                <a:spcPts val="0"/>
              </a:spcAft>
              <a:buClr>
                <a:srgbClr val="888888"/>
              </a:buClr>
              <a:buSzPts val="2200"/>
              <a:buNone/>
              <a:defRPr>
                <a:solidFill>
                  <a:srgbClr val="888888"/>
                </a:solidFill>
              </a:defRPr>
            </a:lvl7pPr>
            <a:lvl8pPr lvl="7" algn="ctr">
              <a:spcBef>
                <a:spcPts val="440"/>
              </a:spcBef>
              <a:spcAft>
                <a:spcPts val="0"/>
              </a:spcAft>
              <a:buClr>
                <a:srgbClr val="888888"/>
              </a:buClr>
              <a:buSzPts val="2200"/>
              <a:buNone/>
              <a:defRPr>
                <a:solidFill>
                  <a:srgbClr val="888888"/>
                </a:solidFill>
              </a:defRPr>
            </a:lvl8pPr>
            <a:lvl9pPr lvl="8" algn="ctr">
              <a:spcBef>
                <a:spcPts val="440"/>
              </a:spcBef>
              <a:spcAft>
                <a:spcPts val="0"/>
              </a:spcAft>
              <a:buClr>
                <a:srgbClr val="888888"/>
              </a:buClr>
              <a:buSzPts val="22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24" name="Google Shape;24;p9"/>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27"/>
        <p:cNvGrpSpPr/>
        <p:nvPr/>
      </p:nvGrpSpPr>
      <p:grpSpPr>
        <a:xfrm>
          <a:off x="0" y="0"/>
          <a:ext cx="0" cy="0"/>
          <a:chOff x="0" y="0"/>
          <a:chExt cx="0" cy="0"/>
        </a:xfrm>
      </p:grpSpPr>
      <p:pic>
        <p:nvPicPr>
          <p:cNvPr id="28" name="Google Shape;28;p10"/>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29" name="Google Shape;29;p10"/>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32"/>
        <p:cNvGrpSpPr/>
        <p:nvPr/>
      </p:nvGrpSpPr>
      <p:grpSpPr>
        <a:xfrm>
          <a:off x="0" y="0"/>
          <a:ext cx="0" cy="0"/>
          <a:chOff x="0" y="0"/>
          <a:chExt cx="0" cy="0"/>
        </a:xfrm>
      </p:grpSpPr>
      <p:pic>
        <p:nvPicPr>
          <p:cNvPr id="33" name="Google Shape;33;p11"/>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34" name="Google Shape;34;p11"/>
          <p:cNvSpPr txBox="1">
            <a:spLocks noGrp="1"/>
          </p:cNvSpPr>
          <p:nvPr>
            <p:ph type="body" idx="1"/>
          </p:nvPr>
        </p:nvSpPr>
        <p:spPr>
          <a:xfrm>
            <a:off x="609521" y="1485579"/>
            <a:ext cx="10971372" cy="4824535"/>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chemeClr val="dk1"/>
              </a:buClr>
              <a:buSzPts val="2000"/>
              <a:buNone/>
              <a:defRPr sz="2000" i="1">
                <a:solidFill>
                  <a:schemeClr val="dk1"/>
                </a:solidFill>
                <a:latin typeface="Calibri"/>
                <a:ea typeface="Calibri"/>
                <a:cs typeface="Calibri"/>
                <a:sym typeface="Calibri"/>
              </a:defRPr>
            </a:lvl1pPr>
            <a:lvl2pPr marL="914400" lvl="1"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2pPr>
            <a:lvl3pPr marL="1371600" lvl="2"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3pPr>
            <a:lvl4pPr marL="1828800" lvl="3"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4pPr>
            <a:lvl5pPr marL="2286000" lvl="4"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11"/>
          <p:cNvSpPr txBox="1">
            <a:spLocks noGrp="1"/>
          </p:cNvSpPr>
          <p:nvPr>
            <p:ph type="title"/>
          </p:nvPr>
        </p:nvSpPr>
        <p:spPr>
          <a:xfrm>
            <a:off x="609520" y="326785"/>
            <a:ext cx="10971373" cy="798753"/>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rgbClr val="494429"/>
              </a:buClr>
              <a:buSzPts val="4000"/>
              <a:buFont typeface="Calibri"/>
              <a:buNone/>
              <a:defRPr sz="4000" b="1">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1"/>
          <p:cNvSpPr txBox="1">
            <a:spLocks noGrp="1"/>
          </p:cNvSpPr>
          <p:nvPr>
            <p:ph type="dt" idx="10"/>
          </p:nvPr>
        </p:nvSpPr>
        <p:spPr>
          <a:xfrm>
            <a:off x="609521" y="6502342"/>
            <a:ext cx="2844430" cy="220692"/>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1"/>
          <p:cNvSpPr txBox="1">
            <a:spLocks noGrp="1"/>
          </p:cNvSpPr>
          <p:nvPr>
            <p:ph type="ftr" idx="11"/>
          </p:nvPr>
        </p:nvSpPr>
        <p:spPr>
          <a:xfrm>
            <a:off x="4165059" y="6502342"/>
            <a:ext cx="3860297" cy="220692"/>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1"/>
          <p:cNvSpPr txBox="1">
            <a:spLocks noGrp="1"/>
          </p:cNvSpPr>
          <p:nvPr>
            <p:ph type="sldNum" idx="12"/>
          </p:nvPr>
        </p:nvSpPr>
        <p:spPr>
          <a:xfrm>
            <a:off x="8736463" y="6502342"/>
            <a:ext cx="2844430" cy="220692"/>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sz="1300">
                <a:solidFill>
                  <a:srgbClr val="888888"/>
                </a:solidFill>
                <a:latin typeface="Calibri"/>
                <a:ea typeface="Calibri"/>
                <a:cs typeface="Calibri"/>
                <a:sym typeface="Calibri"/>
              </a:defRPr>
            </a:lvl1pPr>
            <a:lvl2pPr marL="0" lvl="1" indent="0" algn="r">
              <a:spcBef>
                <a:spcPts val="0"/>
              </a:spcBef>
              <a:buNone/>
              <a:defRPr sz="1300">
                <a:solidFill>
                  <a:srgbClr val="888888"/>
                </a:solidFill>
                <a:latin typeface="Calibri"/>
                <a:ea typeface="Calibri"/>
                <a:cs typeface="Calibri"/>
                <a:sym typeface="Calibri"/>
              </a:defRPr>
            </a:lvl2pPr>
            <a:lvl3pPr marL="0" lvl="2" indent="0" algn="r">
              <a:spcBef>
                <a:spcPts val="0"/>
              </a:spcBef>
              <a:buNone/>
              <a:defRPr sz="1300">
                <a:solidFill>
                  <a:srgbClr val="888888"/>
                </a:solidFill>
                <a:latin typeface="Calibri"/>
                <a:ea typeface="Calibri"/>
                <a:cs typeface="Calibri"/>
                <a:sym typeface="Calibri"/>
              </a:defRPr>
            </a:lvl3pPr>
            <a:lvl4pPr marL="0" lvl="3" indent="0" algn="r">
              <a:spcBef>
                <a:spcPts val="0"/>
              </a:spcBef>
              <a:buNone/>
              <a:defRPr sz="1300">
                <a:solidFill>
                  <a:srgbClr val="888888"/>
                </a:solidFill>
                <a:latin typeface="Calibri"/>
                <a:ea typeface="Calibri"/>
                <a:cs typeface="Calibri"/>
                <a:sym typeface="Calibri"/>
              </a:defRPr>
            </a:lvl4pPr>
            <a:lvl5pPr marL="0" lvl="4" indent="0" algn="r">
              <a:spcBef>
                <a:spcPts val="0"/>
              </a:spcBef>
              <a:buNone/>
              <a:defRPr sz="1300">
                <a:solidFill>
                  <a:srgbClr val="888888"/>
                </a:solidFill>
                <a:latin typeface="Calibri"/>
                <a:ea typeface="Calibri"/>
                <a:cs typeface="Calibri"/>
                <a:sym typeface="Calibri"/>
              </a:defRPr>
            </a:lvl5pPr>
            <a:lvl6pPr marL="0" lvl="5" indent="0" algn="r">
              <a:spcBef>
                <a:spcPts val="0"/>
              </a:spcBef>
              <a:buNone/>
              <a:defRPr sz="1300">
                <a:solidFill>
                  <a:srgbClr val="888888"/>
                </a:solidFill>
                <a:latin typeface="Calibri"/>
                <a:ea typeface="Calibri"/>
                <a:cs typeface="Calibri"/>
                <a:sym typeface="Calibri"/>
              </a:defRPr>
            </a:lvl6pPr>
            <a:lvl7pPr marL="0" lvl="6" indent="0" algn="r">
              <a:spcBef>
                <a:spcPts val="0"/>
              </a:spcBef>
              <a:buNone/>
              <a:defRPr sz="1300">
                <a:solidFill>
                  <a:srgbClr val="888888"/>
                </a:solidFill>
                <a:latin typeface="Calibri"/>
                <a:ea typeface="Calibri"/>
                <a:cs typeface="Calibri"/>
                <a:sym typeface="Calibri"/>
              </a:defRPr>
            </a:lvl7pPr>
            <a:lvl8pPr marL="0" lvl="7" indent="0" algn="r">
              <a:spcBef>
                <a:spcPts val="0"/>
              </a:spcBef>
              <a:buNone/>
              <a:defRPr sz="1300">
                <a:solidFill>
                  <a:srgbClr val="888888"/>
                </a:solidFill>
                <a:latin typeface="Calibri"/>
                <a:ea typeface="Calibri"/>
                <a:cs typeface="Calibri"/>
                <a:sym typeface="Calibri"/>
              </a:defRPr>
            </a:lvl8pPr>
            <a:lvl9pPr marL="0" lvl="8" indent="0" algn="r">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39"/>
        <p:cNvGrpSpPr/>
        <p:nvPr/>
      </p:nvGrpSpPr>
      <p:grpSpPr>
        <a:xfrm>
          <a:off x="0" y="0"/>
          <a:ext cx="0" cy="0"/>
          <a:chOff x="0" y="0"/>
          <a:chExt cx="0" cy="0"/>
        </a:xfrm>
      </p:grpSpPr>
      <p:pic>
        <p:nvPicPr>
          <p:cNvPr id="40" name="Google Shape;40;p12"/>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41" name="Google Shape;41;p12"/>
          <p:cNvSpPr txBox="1">
            <a:spLocks noGrp="1"/>
          </p:cNvSpPr>
          <p:nvPr>
            <p:ph type="dt" idx="10"/>
          </p:nvPr>
        </p:nvSpPr>
        <p:spPr>
          <a:xfrm>
            <a:off x="609521" y="6502342"/>
            <a:ext cx="2844430" cy="220692"/>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4165059" y="6502342"/>
            <a:ext cx="3860297" cy="220692"/>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sldNum" idx="12"/>
          </p:nvPr>
        </p:nvSpPr>
        <p:spPr>
          <a:xfrm>
            <a:off x="8736463" y="6502342"/>
            <a:ext cx="2844430" cy="220692"/>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sz="1300">
                <a:solidFill>
                  <a:srgbClr val="888888"/>
                </a:solidFill>
                <a:latin typeface="Calibri"/>
                <a:ea typeface="Calibri"/>
                <a:cs typeface="Calibri"/>
                <a:sym typeface="Calibri"/>
              </a:defRPr>
            </a:lvl1pPr>
            <a:lvl2pPr marL="0" lvl="1" indent="0" algn="r">
              <a:spcBef>
                <a:spcPts val="0"/>
              </a:spcBef>
              <a:buNone/>
              <a:defRPr sz="1300">
                <a:solidFill>
                  <a:srgbClr val="888888"/>
                </a:solidFill>
                <a:latin typeface="Calibri"/>
                <a:ea typeface="Calibri"/>
                <a:cs typeface="Calibri"/>
                <a:sym typeface="Calibri"/>
              </a:defRPr>
            </a:lvl2pPr>
            <a:lvl3pPr marL="0" lvl="2" indent="0" algn="r">
              <a:spcBef>
                <a:spcPts val="0"/>
              </a:spcBef>
              <a:buNone/>
              <a:defRPr sz="1300">
                <a:solidFill>
                  <a:srgbClr val="888888"/>
                </a:solidFill>
                <a:latin typeface="Calibri"/>
                <a:ea typeface="Calibri"/>
                <a:cs typeface="Calibri"/>
                <a:sym typeface="Calibri"/>
              </a:defRPr>
            </a:lvl3pPr>
            <a:lvl4pPr marL="0" lvl="3" indent="0" algn="r">
              <a:spcBef>
                <a:spcPts val="0"/>
              </a:spcBef>
              <a:buNone/>
              <a:defRPr sz="1300">
                <a:solidFill>
                  <a:srgbClr val="888888"/>
                </a:solidFill>
                <a:latin typeface="Calibri"/>
                <a:ea typeface="Calibri"/>
                <a:cs typeface="Calibri"/>
                <a:sym typeface="Calibri"/>
              </a:defRPr>
            </a:lvl4pPr>
            <a:lvl5pPr marL="0" lvl="4" indent="0" algn="r">
              <a:spcBef>
                <a:spcPts val="0"/>
              </a:spcBef>
              <a:buNone/>
              <a:defRPr sz="1300">
                <a:solidFill>
                  <a:srgbClr val="888888"/>
                </a:solidFill>
                <a:latin typeface="Calibri"/>
                <a:ea typeface="Calibri"/>
                <a:cs typeface="Calibri"/>
                <a:sym typeface="Calibri"/>
              </a:defRPr>
            </a:lvl5pPr>
            <a:lvl6pPr marL="0" lvl="5" indent="0" algn="r">
              <a:spcBef>
                <a:spcPts val="0"/>
              </a:spcBef>
              <a:buNone/>
              <a:defRPr sz="1300">
                <a:solidFill>
                  <a:srgbClr val="888888"/>
                </a:solidFill>
                <a:latin typeface="Calibri"/>
                <a:ea typeface="Calibri"/>
                <a:cs typeface="Calibri"/>
                <a:sym typeface="Calibri"/>
              </a:defRPr>
            </a:lvl6pPr>
            <a:lvl7pPr marL="0" lvl="6" indent="0" algn="r">
              <a:spcBef>
                <a:spcPts val="0"/>
              </a:spcBef>
              <a:buNone/>
              <a:defRPr sz="1300">
                <a:solidFill>
                  <a:srgbClr val="888888"/>
                </a:solidFill>
                <a:latin typeface="Calibri"/>
                <a:ea typeface="Calibri"/>
                <a:cs typeface="Calibri"/>
                <a:sym typeface="Calibri"/>
              </a:defRPr>
            </a:lvl7pPr>
            <a:lvl8pPr marL="0" lvl="7" indent="0" algn="r">
              <a:spcBef>
                <a:spcPts val="0"/>
              </a:spcBef>
              <a:buNone/>
              <a:defRPr sz="1300">
                <a:solidFill>
                  <a:srgbClr val="888888"/>
                </a:solidFill>
                <a:latin typeface="Calibri"/>
                <a:ea typeface="Calibri"/>
                <a:cs typeface="Calibri"/>
                <a:sym typeface="Calibri"/>
              </a:defRPr>
            </a:lvl8pPr>
            <a:lvl9pPr marL="0" lvl="8" indent="0" algn="r">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2"/>
          <p:cNvSpPr txBox="1">
            <a:spLocks noGrp="1"/>
          </p:cNvSpPr>
          <p:nvPr>
            <p:ph type="title"/>
          </p:nvPr>
        </p:nvSpPr>
        <p:spPr>
          <a:xfrm>
            <a:off x="609521" y="326785"/>
            <a:ext cx="10971372" cy="798753"/>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rgbClr val="494429"/>
              </a:buClr>
              <a:buSzPts val="4000"/>
              <a:buFont typeface="Calibri"/>
              <a:buNone/>
              <a:defRPr sz="4000" b="1">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609521" y="1485578"/>
            <a:ext cx="10971372" cy="4824535"/>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rgbClr val="3F3F3F"/>
              </a:buClr>
              <a:buSzPts val="2000"/>
              <a:buNone/>
              <a:defRPr sz="2000" i="1">
                <a:solidFill>
                  <a:srgbClr val="3F3F3F"/>
                </a:solidFill>
                <a:latin typeface="Calibri"/>
                <a:ea typeface="Calibri"/>
                <a:cs typeface="Calibri"/>
                <a:sym typeface="Calibri"/>
              </a:defRPr>
            </a:lvl1pPr>
            <a:lvl2pPr marL="914400" lvl="1"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2pPr>
            <a:lvl3pPr marL="1371600" lvl="2"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3pPr>
            <a:lvl4pPr marL="1828800" lvl="3"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4pPr>
            <a:lvl5pPr marL="2286000" lvl="4"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48" name="Google Shape;48;p13"/>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3"/>
          <p:cNvSpPr txBox="1">
            <a:spLocks noGrp="1"/>
          </p:cNvSpPr>
          <p:nvPr>
            <p:ph type="ctrTitle"/>
          </p:nvPr>
        </p:nvSpPr>
        <p:spPr>
          <a:xfrm>
            <a:off x="1054646" y="1917626"/>
            <a:ext cx="5006050" cy="2448272"/>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7200"/>
              <a:buFont typeface="Gulimche"/>
              <a:buNone/>
              <a:defRPr sz="7200">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09521" y="19030"/>
            <a:ext cx="10971372" cy="797093"/>
          </a:xfrm>
          <a:prstGeom prst="rect">
            <a:avLst/>
          </a:prstGeom>
          <a:noFill/>
          <a:ln>
            <a:noFill/>
          </a:ln>
        </p:spPr>
        <p:txBody>
          <a:bodyPr spcFirstLastPara="1" wrap="square" lIns="99550" tIns="49775" rIns="99550" bIns="49775" anchor="ctr" anchorCtr="0">
            <a:normAutofit/>
          </a:bodyPr>
          <a:lstStyle>
            <a:lvl1pPr marR="0" lvl="0" algn="l" rtl="0">
              <a:spcBef>
                <a:spcPts val="0"/>
              </a:spcBef>
              <a:spcAft>
                <a:spcPts val="0"/>
              </a:spcAft>
              <a:buClr>
                <a:srgbClr val="000000"/>
              </a:buClr>
              <a:buSzPts val="3800"/>
              <a:buFont typeface="Malgun Gothic"/>
              <a:buNone/>
              <a:defRPr sz="3800" b="0" i="0" u="none" strike="noStrike" cap="non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609521" y="1062267"/>
            <a:ext cx="10971372" cy="5287636"/>
          </a:xfrm>
          <a:prstGeom prst="rect">
            <a:avLst/>
          </a:prstGeom>
          <a:noFill/>
          <a:ln>
            <a:noFill/>
          </a:ln>
        </p:spPr>
        <p:txBody>
          <a:bodyPr spcFirstLastPara="1" wrap="square" lIns="99550" tIns="49775" rIns="99550" bIns="49775" anchor="t" anchorCtr="0">
            <a:normAutofit/>
          </a:bodyPr>
          <a:lstStyle>
            <a:lvl1pPr marL="457200" marR="0" lvl="0" indent="-400050" algn="l" rtl="0">
              <a:spcBef>
                <a:spcPts val="540"/>
              </a:spcBef>
              <a:spcAft>
                <a:spcPts val="0"/>
              </a:spcAft>
              <a:buClr>
                <a:schemeClr val="dk1"/>
              </a:buClr>
              <a:buSzPts val="2700"/>
              <a:buFont typeface="Arial"/>
              <a:buChar char="•"/>
              <a:defRPr sz="2700" b="0" i="0" u="none" strike="noStrike" cap="none">
                <a:solidFill>
                  <a:schemeClr val="dk1"/>
                </a:solidFill>
                <a:latin typeface="Malgun Gothic"/>
                <a:ea typeface="Malgun Gothic"/>
                <a:cs typeface="Malgun Gothic"/>
                <a:sym typeface="Malgun Gothic"/>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marR="0" lvl="0" algn="l"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marR="0" lvl="0" algn="ctr"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marR="0" lvl="0" indent="0" algn="r" rtl="0">
              <a:spcBef>
                <a:spcPts val="0"/>
              </a:spcBef>
              <a:buNone/>
              <a:defRPr sz="1300" b="0" i="0" u="none" strike="noStrike" cap="none">
                <a:solidFill>
                  <a:srgbClr val="888888"/>
                </a:solidFill>
                <a:latin typeface="Calibri"/>
                <a:ea typeface="Calibri"/>
                <a:cs typeface="Calibri"/>
                <a:sym typeface="Calibri"/>
              </a:defRPr>
            </a:lvl1pPr>
            <a:lvl2pPr marL="0" marR="0" lvl="1" indent="0" algn="r" rtl="0">
              <a:spcBef>
                <a:spcPts val="0"/>
              </a:spcBef>
              <a:buNone/>
              <a:defRPr sz="1300" b="0" i="0" u="none" strike="noStrike" cap="none">
                <a:solidFill>
                  <a:srgbClr val="888888"/>
                </a:solidFill>
                <a:latin typeface="Calibri"/>
                <a:ea typeface="Calibri"/>
                <a:cs typeface="Calibri"/>
                <a:sym typeface="Calibri"/>
              </a:defRPr>
            </a:lvl2pPr>
            <a:lvl3pPr marL="0" marR="0" lvl="2" indent="0" algn="r" rtl="0">
              <a:spcBef>
                <a:spcPts val="0"/>
              </a:spcBef>
              <a:buNone/>
              <a:defRPr sz="1300" b="0" i="0" u="none" strike="noStrike" cap="none">
                <a:solidFill>
                  <a:srgbClr val="888888"/>
                </a:solidFill>
                <a:latin typeface="Calibri"/>
                <a:ea typeface="Calibri"/>
                <a:cs typeface="Calibri"/>
                <a:sym typeface="Calibri"/>
              </a:defRPr>
            </a:lvl3pPr>
            <a:lvl4pPr marL="0" marR="0" lvl="3" indent="0" algn="r" rtl="0">
              <a:spcBef>
                <a:spcPts val="0"/>
              </a:spcBef>
              <a:buNone/>
              <a:defRPr sz="1300" b="0" i="0" u="none" strike="noStrike" cap="none">
                <a:solidFill>
                  <a:srgbClr val="888888"/>
                </a:solidFill>
                <a:latin typeface="Calibri"/>
                <a:ea typeface="Calibri"/>
                <a:cs typeface="Calibri"/>
                <a:sym typeface="Calibri"/>
              </a:defRPr>
            </a:lvl4pPr>
            <a:lvl5pPr marL="0" marR="0" lvl="4" indent="0" algn="r" rtl="0">
              <a:spcBef>
                <a:spcPts val="0"/>
              </a:spcBef>
              <a:buNone/>
              <a:defRPr sz="1300" b="0" i="0" u="none" strike="noStrike" cap="none">
                <a:solidFill>
                  <a:srgbClr val="888888"/>
                </a:solidFill>
                <a:latin typeface="Calibri"/>
                <a:ea typeface="Calibri"/>
                <a:cs typeface="Calibri"/>
                <a:sym typeface="Calibri"/>
              </a:defRPr>
            </a:lvl5pPr>
            <a:lvl6pPr marL="0" marR="0" lvl="5" indent="0" algn="r" rtl="0">
              <a:spcBef>
                <a:spcPts val="0"/>
              </a:spcBef>
              <a:buNone/>
              <a:defRPr sz="1300" b="0" i="0" u="none" strike="noStrike" cap="none">
                <a:solidFill>
                  <a:srgbClr val="888888"/>
                </a:solidFill>
                <a:latin typeface="Calibri"/>
                <a:ea typeface="Calibri"/>
                <a:cs typeface="Calibri"/>
                <a:sym typeface="Calibri"/>
              </a:defRPr>
            </a:lvl6pPr>
            <a:lvl7pPr marL="0" marR="0" lvl="6" indent="0" algn="r" rtl="0">
              <a:spcBef>
                <a:spcPts val="0"/>
              </a:spcBef>
              <a:buNone/>
              <a:defRPr sz="1300" b="0" i="0" u="none" strike="noStrike" cap="none">
                <a:solidFill>
                  <a:srgbClr val="888888"/>
                </a:solidFill>
                <a:latin typeface="Calibri"/>
                <a:ea typeface="Calibri"/>
                <a:cs typeface="Calibri"/>
                <a:sym typeface="Calibri"/>
              </a:defRPr>
            </a:lvl7pPr>
            <a:lvl8pPr marL="0" marR="0" lvl="7" indent="0" algn="r" rtl="0">
              <a:spcBef>
                <a:spcPts val="0"/>
              </a:spcBef>
              <a:buNone/>
              <a:defRPr sz="1300" b="0" i="0" u="none" strike="noStrike" cap="none">
                <a:solidFill>
                  <a:srgbClr val="888888"/>
                </a:solidFill>
                <a:latin typeface="Calibri"/>
                <a:ea typeface="Calibri"/>
                <a:cs typeface="Calibri"/>
                <a:sym typeface="Calibri"/>
              </a:defRPr>
            </a:lvl8pPr>
            <a:lvl9pPr marL="0" marR="0" lvl="8" indent="0" algn="r" rtl="0">
              <a:spcBef>
                <a:spcPts val="0"/>
              </a:spcBef>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89097" y="1996590"/>
            <a:ext cx="6831461" cy="1903351"/>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5800"/>
              <a:buFont typeface="Gulimche"/>
              <a:buNone/>
            </a:pPr>
            <a:r>
              <a:rPr lang="en-US" b="1"/>
              <a:t>Road Accident Severity Prediction</a:t>
            </a:r>
            <a:endParaRPr b="1"/>
          </a:p>
        </p:txBody>
      </p:sp>
      <p:sp>
        <p:nvSpPr>
          <p:cNvPr id="58" name="Google Shape;58;p1"/>
          <p:cNvSpPr txBox="1">
            <a:spLocks noGrp="1"/>
          </p:cNvSpPr>
          <p:nvPr>
            <p:ph type="subTitle" idx="1"/>
          </p:nvPr>
        </p:nvSpPr>
        <p:spPr>
          <a:xfrm>
            <a:off x="12" y="3899950"/>
            <a:ext cx="4665900" cy="1775635"/>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1200"/>
              <a:buFont typeface="Gulimche"/>
              <a:buNone/>
            </a:pPr>
            <a:r>
              <a:rPr lang="en-US" sz="2600" b="1" dirty="0" err="1"/>
              <a:t>Yixuan</a:t>
            </a:r>
            <a:r>
              <a:rPr lang="zh-CN" altLang="en-US" sz="2600" b="1" dirty="0"/>
              <a:t> </a:t>
            </a:r>
            <a:r>
              <a:rPr lang="en-US" altLang="zh-CN" sz="2600" b="1" dirty="0"/>
              <a:t>Lu</a:t>
            </a:r>
            <a:endParaRPr dirty="0"/>
          </a:p>
        </p:txBody>
      </p:sp>
      <p:sp>
        <p:nvSpPr>
          <p:cNvPr id="59" name="Google Shape;59;p1"/>
          <p:cNvSpPr/>
          <p:nvPr/>
        </p:nvSpPr>
        <p:spPr>
          <a:xfrm rot="-1151774" flipH="1">
            <a:off x="1518532" y="947352"/>
            <a:ext cx="2521863" cy="632480"/>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gradFill>
            <a:gsLst>
              <a:gs pos="0">
                <a:srgbClr val="CC9900">
                  <a:alpha val="34901"/>
                </a:srgbClr>
              </a:gs>
              <a:gs pos="100000">
                <a:srgbClr val="CC9900">
                  <a:alpha val="5372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60" name="Google Shape;60;p1"/>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753ba980dc_0_87"/>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51" name="Google Shape;151;g753ba980dc_0_87"/>
          <p:cNvSpPr txBox="1">
            <a:spLocks noGrp="1"/>
          </p:cNvSpPr>
          <p:nvPr>
            <p:ph type="body" idx="1"/>
          </p:nvPr>
        </p:nvSpPr>
        <p:spPr>
          <a:xfrm>
            <a:off x="5952013" y="1335125"/>
            <a:ext cx="3438300" cy="12843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Polynomials </a:t>
            </a:r>
            <a:endParaRPr i="0"/>
          </a:p>
          <a:p>
            <a:pPr marL="0" lvl="0" indent="0" algn="l" rtl="0">
              <a:lnSpc>
                <a:spcPct val="135714"/>
              </a:lnSpc>
              <a:spcBef>
                <a:spcPts val="0"/>
              </a:spcBef>
              <a:spcAft>
                <a:spcPts val="0"/>
              </a:spcAft>
              <a:buNone/>
            </a:pPr>
            <a:endParaRPr i="0"/>
          </a:p>
          <a:p>
            <a:pPr marL="0" lvl="0" indent="0" algn="l" rtl="0">
              <a:lnSpc>
                <a:spcPct val="135714"/>
              </a:lnSpc>
              <a:spcBef>
                <a:spcPts val="0"/>
              </a:spcBef>
              <a:spcAft>
                <a:spcPts val="0"/>
              </a:spcAft>
              <a:buClr>
                <a:schemeClr val="dk1"/>
              </a:buClr>
              <a:buSzPts val="1100"/>
              <a:buFont typeface="Arial"/>
              <a:buNone/>
            </a:pPr>
            <a:r>
              <a:rPr lang="en-US" i="0"/>
              <a:t>Interaction terms</a:t>
            </a:r>
            <a:endParaRPr sz="1050" i="0">
              <a:solidFill>
                <a:srgbClr val="0000FF"/>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i="0">
              <a:solidFill>
                <a:srgbClr val="0000FF"/>
              </a:solidFill>
              <a:highlight>
                <a:srgbClr val="FFFFFE"/>
              </a:highlight>
              <a:latin typeface="Courier New"/>
              <a:ea typeface="Courier New"/>
              <a:cs typeface="Courier New"/>
              <a:sym typeface="Courier New"/>
            </a:endParaRPr>
          </a:p>
          <a:p>
            <a:pPr marL="0" lvl="0" indent="0" algn="l" rtl="0">
              <a:spcBef>
                <a:spcPts val="400"/>
              </a:spcBef>
              <a:spcAft>
                <a:spcPts val="0"/>
              </a:spcAft>
              <a:buNone/>
            </a:pPr>
            <a:endParaRPr i="0"/>
          </a:p>
        </p:txBody>
      </p:sp>
      <p:sp>
        <p:nvSpPr>
          <p:cNvPr id="152" name="Google Shape;152;g753ba980dc_0_87"/>
          <p:cNvSpPr txBox="1">
            <a:spLocks noGrp="1"/>
          </p:cNvSpPr>
          <p:nvPr>
            <p:ph type="body" idx="1"/>
          </p:nvPr>
        </p:nvSpPr>
        <p:spPr>
          <a:xfrm>
            <a:off x="758175" y="1614538"/>
            <a:ext cx="3438300" cy="4479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i="0"/>
              <a:t>90% of columns are categorical </a:t>
            </a:r>
            <a:endParaRPr i="0"/>
          </a:p>
          <a:p>
            <a:pPr marL="0" lvl="0" indent="0" algn="l" rtl="0">
              <a:spcBef>
                <a:spcPts val="400"/>
              </a:spcBef>
              <a:spcAft>
                <a:spcPts val="0"/>
              </a:spcAft>
              <a:buNone/>
            </a:pPr>
            <a:endParaRPr i="0"/>
          </a:p>
        </p:txBody>
      </p:sp>
      <p:sp>
        <p:nvSpPr>
          <p:cNvPr id="153" name="Google Shape;153;g753ba980dc_0_87"/>
          <p:cNvSpPr/>
          <p:nvPr/>
        </p:nvSpPr>
        <p:spPr>
          <a:xfrm>
            <a:off x="7735224" y="1420165"/>
            <a:ext cx="320700" cy="237900"/>
          </a:xfrm>
          <a:prstGeom prst="mathMultiply">
            <a:avLst>
              <a:gd name="adj1" fmla="val 23520"/>
            </a:avLst>
          </a:prstGeom>
          <a:gradFill>
            <a:gsLst>
              <a:gs pos="0">
                <a:srgbClr val="B7CE88"/>
              </a:gs>
              <a:gs pos="100000">
                <a:srgbClr val="768F45"/>
              </a:gs>
            </a:gsLst>
            <a:path path="circle">
              <a:fillToRect l="50000" t="50000" r="50000" b="50000"/>
            </a:path>
            <a:tileRect/>
          </a:gra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753ba980dc_0_87"/>
          <p:cNvSpPr/>
          <p:nvPr/>
        </p:nvSpPr>
        <p:spPr>
          <a:xfrm flipH="1">
            <a:off x="4258647" y="1678522"/>
            <a:ext cx="1386000" cy="3201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753ba980dc_0_87"/>
          <p:cNvSpPr txBox="1"/>
          <p:nvPr/>
        </p:nvSpPr>
        <p:spPr>
          <a:xfrm>
            <a:off x="4091250" y="2644900"/>
            <a:ext cx="3857100" cy="45264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56" name="Google Shape;156;g753ba980dc_0_87"/>
          <p:cNvSpPr txBox="1"/>
          <p:nvPr/>
        </p:nvSpPr>
        <p:spPr>
          <a:xfrm>
            <a:off x="5523075" y="3207925"/>
            <a:ext cx="3371700" cy="2730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57" name="Google Shape;157;g753ba980dc_0_87"/>
          <p:cNvSpPr txBox="1"/>
          <p:nvPr/>
        </p:nvSpPr>
        <p:spPr>
          <a:xfrm>
            <a:off x="605775" y="4344475"/>
            <a:ext cx="3155700" cy="457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scoring = '</a:t>
            </a:r>
            <a:r>
              <a:rPr lang="en-US" sz="2000">
                <a:solidFill>
                  <a:srgbClr val="494429"/>
                </a:solidFill>
                <a:latin typeface="Calibri"/>
                <a:ea typeface="Calibri"/>
                <a:cs typeface="Calibri"/>
                <a:sym typeface="Calibri"/>
              </a:rPr>
              <a:t>accuracy</a:t>
            </a:r>
            <a:r>
              <a:rPr lang="en-US" sz="2000">
                <a:solidFill>
                  <a:srgbClr val="3F3F3F"/>
                </a:solidFill>
                <a:latin typeface="Calibri"/>
                <a:ea typeface="Calibri"/>
                <a:cs typeface="Calibri"/>
                <a:sym typeface="Calibri"/>
              </a:rPr>
              <a:t>'</a:t>
            </a: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sz="2000">
              <a:solidFill>
                <a:srgbClr val="3F3F3F"/>
              </a:solidFill>
              <a:latin typeface="Calibri"/>
              <a:ea typeface="Calibri"/>
              <a:cs typeface="Calibri"/>
              <a:sym typeface="Calibri"/>
            </a:endParaRPr>
          </a:p>
        </p:txBody>
      </p:sp>
      <p:pic>
        <p:nvPicPr>
          <p:cNvPr id="158" name="Google Shape;158;g753ba980dc_0_87"/>
          <p:cNvPicPr preferRelativeResize="0"/>
          <p:nvPr/>
        </p:nvPicPr>
        <p:blipFill>
          <a:blip r:embed="rId3">
            <a:alphaModFix/>
          </a:blip>
          <a:stretch>
            <a:fillRect/>
          </a:stretch>
        </p:blipFill>
        <p:spPr>
          <a:xfrm>
            <a:off x="8104800" y="3207925"/>
            <a:ext cx="2914624" cy="2528499"/>
          </a:xfrm>
          <a:prstGeom prst="rect">
            <a:avLst/>
          </a:prstGeom>
          <a:noFill/>
          <a:ln>
            <a:noFill/>
          </a:ln>
        </p:spPr>
      </p:pic>
      <p:sp>
        <p:nvSpPr>
          <p:cNvPr id="159" name="Google Shape;159;g753ba980dc_0_87"/>
          <p:cNvSpPr/>
          <p:nvPr/>
        </p:nvSpPr>
        <p:spPr>
          <a:xfrm>
            <a:off x="4032975" y="5303575"/>
            <a:ext cx="2695500" cy="3834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753ba980dc_0_87"/>
          <p:cNvSpPr/>
          <p:nvPr/>
        </p:nvSpPr>
        <p:spPr>
          <a:xfrm>
            <a:off x="660975" y="1328075"/>
            <a:ext cx="8525100" cy="12444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753ba980dc_0_87"/>
          <p:cNvSpPr/>
          <p:nvPr/>
        </p:nvSpPr>
        <p:spPr>
          <a:xfrm>
            <a:off x="526486" y="2651775"/>
            <a:ext cx="10640100" cy="41421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753ba980dc_0_87"/>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753ba980dc_5_34"/>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69" name="Google Shape;169;g753ba980dc_5_34"/>
          <p:cNvSpPr txBox="1">
            <a:spLocks noGrp="1"/>
          </p:cNvSpPr>
          <p:nvPr>
            <p:ph type="body" idx="1"/>
          </p:nvPr>
        </p:nvSpPr>
        <p:spPr>
          <a:xfrm>
            <a:off x="369000" y="3127935"/>
            <a:ext cx="3770700" cy="5679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Hyperparameter Tuning</a:t>
            </a:r>
            <a:endParaRPr i="0"/>
          </a:p>
        </p:txBody>
      </p:sp>
      <p:sp>
        <p:nvSpPr>
          <p:cNvPr id="170" name="Google Shape;170;g753ba980dc_5_34"/>
          <p:cNvSpPr txBox="1"/>
          <p:nvPr/>
        </p:nvSpPr>
        <p:spPr>
          <a:xfrm>
            <a:off x="4139759" y="1581150"/>
            <a:ext cx="3993600" cy="4790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71" name="Google Shape;171;g753ba980dc_5_34"/>
          <p:cNvSpPr/>
          <p:nvPr/>
        </p:nvSpPr>
        <p:spPr>
          <a:xfrm>
            <a:off x="4024809" y="197488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753ba980dc_5_34"/>
          <p:cNvSpPr/>
          <p:nvPr/>
        </p:nvSpPr>
        <p:spPr>
          <a:xfrm>
            <a:off x="4024809" y="156913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753ba980dc_5_34"/>
          <p:cNvSpPr/>
          <p:nvPr/>
        </p:nvSpPr>
        <p:spPr>
          <a:xfrm>
            <a:off x="4069670" y="4214613"/>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753ba980dc_5_34"/>
          <p:cNvSpPr/>
          <p:nvPr/>
        </p:nvSpPr>
        <p:spPr>
          <a:xfrm>
            <a:off x="4071688" y="463142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753ba980dc_5_34"/>
          <p:cNvSpPr/>
          <p:nvPr/>
        </p:nvSpPr>
        <p:spPr>
          <a:xfrm>
            <a:off x="4071700" y="5048774"/>
            <a:ext cx="2790900" cy="3342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753ba980dc_5_34"/>
          <p:cNvSpPr/>
          <p:nvPr/>
        </p:nvSpPr>
        <p:spPr>
          <a:xfrm>
            <a:off x="4071688" y="53899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g753ba980dc_5_34"/>
          <p:cNvPicPr preferRelativeResize="0"/>
          <p:nvPr/>
        </p:nvPicPr>
        <p:blipFill>
          <a:blip r:embed="rId3">
            <a:alphaModFix/>
          </a:blip>
          <a:stretch>
            <a:fillRect/>
          </a:stretch>
        </p:blipFill>
        <p:spPr>
          <a:xfrm>
            <a:off x="9075834" y="1764360"/>
            <a:ext cx="1922096" cy="405749"/>
          </a:xfrm>
          <a:prstGeom prst="rect">
            <a:avLst/>
          </a:prstGeom>
          <a:noFill/>
          <a:ln>
            <a:noFill/>
          </a:ln>
        </p:spPr>
      </p:pic>
      <p:pic>
        <p:nvPicPr>
          <p:cNvPr id="178" name="Google Shape;178;g753ba980dc_5_34"/>
          <p:cNvPicPr preferRelativeResize="0"/>
          <p:nvPr/>
        </p:nvPicPr>
        <p:blipFill>
          <a:blip r:embed="rId4">
            <a:alphaModFix/>
          </a:blip>
          <a:stretch>
            <a:fillRect/>
          </a:stretch>
        </p:blipFill>
        <p:spPr>
          <a:xfrm>
            <a:off x="9110661" y="2497182"/>
            <a:ext cx="1852462" cy="405749"/>
          </a:xfrm>
          <a:prstGeom prst="rect">
            <a:avLst/>
          </a:prstGeom>
          <a:noFill/>
          <a:ln>
            <a:noFill/>
          </a:ln>
        </p:spPr>
      </p:pic>
      <p:pic>
        <p:nvPicPr>
          <p:cNvPr id="179" name="Google Shape;179;g753ba980dc_5_34"/>
          <p:cNvPicPr preferRelativeResize="0"/>
          <p:nvPr/>
        </p:nvPicPr>
        <p:blipFill>
          <a:blip r:embed="rId5">
            <a:alphaModFix/>
          </a:blip>
          <a:stretch>
            <a:fillRect/>
          </a:stretch>
        </p:blipFill>
        <p:spPr>
          <a:xfrm>
            <a:off x="9157156" y="3229982"/>
            <a:ext cx="1759456" cy="405749"/>
          </a:xfrm>
          <a:prstGeom prst="rect">
            <a:avLst/>
          </a:prstGeom>
          <a:noFill/>
          <a:ln>
            <a:noFill/>
          </a:ln>
        </p:spPr>
      </p:pic>
      <p:pic>
        <p:nvPicPr>
          <p:cNvPr id="180" name="Google Shape;180;g753ba980dc_5_34"/>
          <p:cNvPicPr preferRelativeResize="0"/>
          <p:nvPr/>
        </p:nvPicPr>
        <p:blipFill>
          <a:blip r:embed="rId6">
            <a:alphaModFix/>
          </a:blip>
          <a:stretch>
            <a:fillRect/>
          </a:stretch>
        </p:blipFill>
        <p:spPr>
          <a:xfrm>
            <a:off x="9157135" y="3940836"/>
            <a:ext cx="2517215" cy="334288"/>
          </a:xfrm>
          <a:prstGeom prst="rect">
            <a:avLst/>
          </a:prstGeom>
          <a:noFill/>
          <a:ln>
            <a:noFill/>
          </a:ln>
        </p:spPr>
      </p:pic>
      <p:pic>
        <p:nvPicPr>
          <p:cNvPr id="181" name="Google Shape;181;g753ba980dc_5_34"/>
          <p:cNvPicPr preferRelativeResize="0"/>
          <p:nvPr/>
        </p:nvPicPr>
        <p:blipFill>
          <a:blip r:embed="rId7">
            <a:alphaModFix/>
          </a:blip>
          <a:stretch>
            <a:fillRect/>
          </a:stretch>
        </p:blipFill>
        <p:spPr>
          <a:xfrm>
            <a:off x="9157135" y="4580234"/>
            <a:ext cx="1247572" cy="405749"/>
          </a:xfrm>
          <a:prstGeom prst="rect">
            <a:avLst/>
          </a:prstGeom>
          <a:noFill/>
          <a:ln>
            <a:noFill/>
          </a:ln>
        </p:spPr>
      </p:pic>
      <p:pic>
        <p:nvPicPr>
          <p:cNvPr id="182" name="Google Shape;182;g753ba980dc_5_34"/>
          <p:cNvPicPr preferRelativeResize="0"/>
          <p:nvPr/>
        </p:nvPicPr>
        <p:blipFill>
          <a:blip r:embed="rId8">
            <a:alphaModFix/>
          </a:blip>
          <a:stretch>
            <a:fillRect/>
          </a:stretch>
        </p:blipFill>
        <p:spPr>
          <a:xfrm>
            <a:off x="9157161" y="5291096"/>
            <a:ext cx="911932" cy="405749"/>
          </a:xfrm>
          <a:prstGeom prst="rect">
            <a:avLst/>
          </a:prstGeom>
          <a:noFill/>
          <a:ln>
            <a:noFill/>
          </a:ln>
        </p:spPr>
      </p:pic>
      <p:sp>
        <p:nvSpPr>
          <p:cNvPr id="183" name="Google Shape;183;g753ba980dc_5_34"/>
          <p:cNvSpPr/>
          <p:nvPr/>
        </p:nvSpPr>
        <p:spPr>
          <a:xfrm>
            <a:off x="8641503" y="32190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753ba980dc_5_34"/>
          <p:cNvSpPr/>
          <p:nvPr/>
        </p:nvSpPr>
        <p:spPr>
          <a:xfrm flipH="1">
            <a:off x="7039144" y="3229994"/>
            <a:ext cx="1520100" cy="4056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753ba980dc_5_34"/>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753ba980dc_5_63"/>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92" name="Google Shape;192;g753ba980dc_5_63"/>
          <p:cNvSpPr txBox="1">
            <a:spLocks noGrp="1"/>
          </p:cNvSpPr>
          <p:nvPr>
            <p:ph type="body" idx="1"/>
          </p:nvPr>
        </p:nvSpPr>
        <p:spPr>
          <a:xfrm>
            <a:off x="369000" y="3394250"/>
            <a:ext cx="3642000" cy="5367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Permutation Test</a:t>
            </a:r>
            <a:endParaRPr i="0"/>
          </a:p>
        </p:txBody>
      </p:sp>
      <p:sp>
        <p:nvSpPr>
          <p:cNvPr id="193" name="Google Shape;193;g753ba980dc_5_63"/>
          <p:cNvSpPr/>
          <p:nvPr/>
        </p:nvSpPr>
        <p:spPr>
          <a:xfrm flipH="1">
            <a:off x="2350525" y="3394237"/>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g753ba980dc_5_63"/>
          <p:cNvPicPr preferRelativeResize="0"/>
          <p:nvPr/>
        </p:nvPicPr>
        <p:blipFill>
          <a:blip r:embed="rId3">
            <a:alphaModFix/>
          </a:blip>
          <a:stretch>
            <a:fillRect/>
          </a:stretch>
        </p:blipFill>
        <p:spPr>
          <a:xfrm>
            <a:off x="3911838" y="1298175"/>
            <a:ext cx="2548575" cy="5551853"/>
          </a:xfrm>
          <a:prstGeom prst="rect">
            <a:avLst/>
          </a:prstGeom>
          <a:noFill/>
          <a:ln>
            <a:noFill/>
          </a:ln>
        </p:spPr>
      </p:pic>
      <p:sp>
        <p:nvSpPr>
          <p:cNvPr id="195" name="Google Shape;195;g753ba980dc_5_63"/>
          <p:cNvSpPr/>
          <p:nvPr/>
        </p:nvSpPr>
        <p:spPr>
          <a:xfrm flipH="1">
            <a:off x="6782125" y="3470912"/>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753ba980dc_5_63"/>
          <p:cNvSpPr txBox="1"/>
          <p:nvPr/>
        </p:nvSpPr>
        <p:spPr>
          <a:xfrm>
            <a:off x="6477325" y="3911650"/>
            <a:ext cx="2445900" cy="383400"/>
          </a:xfrm>
          <a:prstGeom prst="rect">
            <a:avLst/>
          </a:prstGeom>
          <a:noFill/>
          <a:ln>
            <a:noFill/>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None/>
            </a:pPr>
            <a:r>
              <a:rPr lang="en-US" sz="2000">
                <a:solidFill>
                  <a:srgbClr val="3F3F3F"/>
                </a:solidFill>
                <a:latin typeface="Calibri"/>
                <a:ea typeface="Calibri"/>
                <a:cs typeface="Calibri"/>
                <a:sym typeface="Calibri"/>
              </a:rPr>
              <a:t>To improve models</a:t>
            </a:r>
            <a:endParaRPr sz="2000">
              <a:solidFill>
                <a:srgbClr val="3F3F3F"/>
              </a:solidFill>
              <a:latin typeface="Calibri"/>
              <a:ea typeface="Calibri"/>
              <a:cs typeface="Calibri"/>
              <a:sym typeface="Calibri"/>
            </a:endParaRPr>
          </a:p>
        </p:txBody>
      </p:sp>
      <p:pic>
        <p:nvPicPr>
          <p:cNvPr id="197" name="Google Shape;197;g753ba980dc_5_63"/>
          <p:cNvPicPr preferRelativeResize="0"/>
          <p:nvPr/>
        </p:nvPicPr>
        <p:blipFill>
          <a:blip r:embed="rId3">
            <a:alphaModFix/>
          </a:blip>
          <a:stretch>
            <a:fillRect/>
          </a:stretch>
        </p:blipFill>
        <p:spPr>
          <a:xfrm>
            <a:off x="8831463" y="1251225"/>
            <a:ext cx="2548575" cy="5551853"/>
          </a:xfrm>
          <a:prstGeom prst="rect">
            <a:avLst/>
          </a:prstGeom>
          <a:noFill/>
          <a:ln>
            <a:noFill/>
          </a:ln>
        </p:spPr>
      </p:pic>
      <p:sp>
        <p:nvSpPr>
          <p:cNvPr id="198" name="Google Shape;198;g753ba980dc_5_63"/>
          <p:cNvSpPr/>
          <p:nvPr/>
        </p:nvSpPr>
        <p:spPr>
          <a:xfrm>
            <a:off x="8602300" y="5397300"/>
            <a:ext cx="3221700" cy="14622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0000"/>
              </a:solidFill>
            </a:endParaRPr>
          </a:p>
        </p:txBody>
      </p:sp>
      <p:cxnSp>
        <p:nvCxnSpPr>
          <p:cNvPr id="199" name="Google Shape;199;g753ba980dc_5_63"/>
          <p:cNvCxnSpPr/>
          <p:nvPr/>
        </p:nvCxnSpPr>
        <p:spPr>
          <a:xfrm>
            <a:off x="8785475" y="5539975"/>
            <a:ext cx="2889000" cy="1200600"/>
          </a:xfrm>
          <a:prstGeom prst="straightConnector1">
            <a:avLst/>
          </a:prstGeom>
          <a:noFill/>
          <a:ln w="9525" cap="flat" cmpd="sng">
            <a:solidFill>
              <a:srgbClr val="660000"/>
            </a:solidFill>
            <a:prstDash val="solid"/>
            <a:round/>
            <a:headEnd type="none" w="med" len="med"/>
            <a:tailEnd type="none" w="med" len="med"/>
          </a:ln>
        </p:spPr>
      </p:cxnSp>
      <p:cxnSp>
        <p:nvCxnSpPr>
          <p:cNvPr id="200" name="Google Shape;200;g753ba980dc_5_63"/>
          <p:cNvCxnSpPr/>
          <p:nvPr/>
        </p:nvCxnSpPr>
        <p:spPr>
          <a:xfrm flipH="1">
            <a:off x="8785475" y="5539975"/>
            <a:ext cx="2889000" cy="1200600"/>
          </a:xfrm>
          <a:prstGeom prst="straightConnector1">
            <a:avLst/>
          </a:prstGeom>
          <a:noFill/>
          <a:ln w="9525" cap="flat" cmpd="sng">
            <a:solidFill>
              <a:srgbClr val="660000"/>
            </a:solidFill>
            <a:prstDash val="solid"/>
            <a:round/>
            <a:headEnd type="none" w="med" len="med"/>
            <a:tailEnd type="none" w="med" len="med"/>
          </a:ln>
        </p:spPr>
      </p:cxnSp>
      <p:sp>
        <p:nvSpPr>
          <p:cNvPr id="201" name="Google Shape;201;g753ba980dc_5_63"/>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753ba980dc_5_102"/>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208" name="Google Shape;208;g753ba980dc_5_102"/>
          <p:cNvSpPr txBox="1">
            <a:spLocks noGrp="1"/>
          </p:cNvSpPr>
          <p:nvPr>
            <p:ph type="body" idx="1"/>
          </p:nvPr>
        </p:nvSpPr>
        <p:spPr>
          <a:xfrm>
            <a:off x="369000" y="3127914"/>
            <a:ext cx="3770700" cy="11472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Hyperparameter Tuning</a:t>
            </a:r>
            <a:endParaRPr i="0"/>
          </a:p>
          <a:p>
            <a:pPr marL="0" lvl="0" indent="0" algn="l" rtl="0">
              <a:lnSpc>
                <a:spcPct val="135714"/>
              </a:lnSpc>
              <a:spcBef>
                <a:spcPts val="0"/>
              </a:spcBef>
              <a:spcAft>
                <a:spcPts val="0"/>
              </a:spcAft>
              <a:buNone/>
            </a:pPr>
            <a:r>
              <a:rPr lang="en-US" i="0"/>
              <a:t>(after Permutation Test)</a:t>
            </a:r>
            <a:endParaRPr i="0"/>
          </a:p>
        </p:txBody>
      </p:sp>
      <p:sp>
        <p:nvSpPr>
          <p:cNvPr id="209" name="Google Shape;209;g753ba980dc_5_102"/>
          <p:cNvSpPr txBox="1"/>
          <p:nvPr/>
        </p:nvSpPr>
        <p:spPr>
          <a:xfrm>
            <a:off x="4139759" y="1581150"/>
            <a:ext cx="3993600" cy="4790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210" name="Google Shape;210;g753ba980dc_5_102"/>
          <p:cNvSpPr/>
          <p:nvPr/>
        </p:nvSpPr>
        <p:spPr>
          <a:xfrm>
            <a:off x="4024809" y="197488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753ba980dc_5_102"/>
          <p:cNvSpPr/>
          <p:nvPr/>
        </p:nvSpPr>
        <p:spPr>
          <a:xfrm>
            <a:off x="4024809" y="156913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753ba980dc_5_102"/>
          <p:cNvSpPr/>
          <p:nvPr/>
        </p:nvSpPr>
        <p:spPr>
          <a:xfrm>
            <a:off x="4069670" y="4214613"/>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753ba980dc_5_102"/>
          <p:cNvSpPr/>
          <p:nvPr/>
        </p:nvSpPr>
        <p:spPr>
          <a:xfrm>
            <a:off x="4071688" y="463142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753ba980dc_5_102"/>
          <p:cNvSpPr/>
          <p:nvPr/>
        </p:nvSpPr>
        <p:spPr>
          <a:xfrm>
            <a:off x="4071700" y="5048774"/>
            <a:ext cx="2790900" cy="3342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753ba980dc_5_102"/>
          <p:cNvSpPr/>
          <p:nvPr/>
        </p:nvSpPr>
        <p:spPr>
          <a:xfrm>
            <a:off x="4071688" y="53899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753ba980dc_5_102"/>
          <p:cNvSpPr/>
          <p:nvPr/>
        </p:nvSpPr>
        <p:spPr>
          <a:xfrm>
            <a:off x="8846393" y="3042852"/>
            <a:ext cx="2861700" cy="5379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753ba980dc_5_102"/>
          <p:cNvSpPr/>
          <p:nvPr/>
        </p:nvSpPr>
        <p:spPr>
          <a:xfrm flipH="1">
            <a:off x="7039144" y="3229994"/>
            <a:ext cx="1520100" cy="4056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g753ba980dc_5_102"/>
          <p:cNvPicPr preferRelativeResize="0"/>
          <p:nvPr/>
        </p:nvPicPr>
        <p:blipFill>
          <a:blip r:embed="rId3">
            <a:alphaModFix/>
          </a:blip>
          <a:stretch>
            <a:fillRect/>
          </a:stretch>
        </p:blipFill>
        <p:spPr>
          <a:xfrm>
            <a:off x="8870162" y="1622920"/>
            <a:ext cx="2330461" cy="405750"/>
          </a:xfrm>
          <a:prstGeom prst="rect">
            <a:avLst/>
          </a:prstGeom>
          <a:noFill/>
          <a:ln>
            <a:noFill/>
          </a:ln>
        </p:spPr>
      </p:pic>
      <p:pic>
        <p:nvPicPr>
          <p:cNvPr id="219" name="Google Shape;219;g753ba980dc_5_102"/>
          <p:cNvPicPr preferRelativeResize="0"/>
          <p:nvPr/>
        </p:nvPicPr>
        <p:blipFill>
          <a:blip r:embed="rId4">
            <a:alphaModFix/>
          </a:blip>
          <a:stretch>
            <a:fillRect/>
          </a:stretch>
        </p:blipFill>
        <p:spPr>
          <a:xfrm>
            <a:off x="8928525" y="2344771"/>
            <a:ext cx="1970785" cy="405750"/>
          </a:xfrm>
          <a:prstGeom prst="rect">
            <a:avLst/>
          </a:prstGeom>
          <a:noFill/>
          <a:ln>
            <a:noFill/>
          </a:ln>
        </p:spPr>
      </p:pic>
      <p:pic>
        <p:nvPicPr>
          <p:cNvPr id="220" name="Google Shape;220;g753ba980dc_5_102"/>
          <p:cNvPicPr preferRelativeResize="0"/>
          <p:nvPr/>
        </p:nvPicPr>
        <p:blipFill>
          <a:blip r:embed="rId5">
            <a:alphaModFix/>
          </a:blip>
          <a:stretch>
            <a:fillRect/>
          </a:stretch>
        </p:blipFill>
        <p:spPr>
          <a:xfrm>
            <a:off x="8928525" y="5373478"/>
            <a:ext cx="1491728" cy="405750"/>
          </a:xfrm>
          <a:prstGeom prst="rect">
            <a:avLst/>
          </a:prstGeom>
          <a:noFill/>
          <a:ln>
            <a:noFill/>
          </a:ln>
        </p:spPr>
      </p:pic>
      <p:pic>
        <p:nvPicPr>
          <p:cNvPr id="221" name="Google Shape;221;g753ba980dc_5_102"/>
          <p:cNvPicPr preferRelativeResize="0"/>
          <p:nvPr/>
        </p:nvPicPr>
        <p:blipFill>
          <a:blip r:embed="rId6">
            <a:alphaModFix/>
          </a:blip>
          <a:stretch>
            <a:fillRect/>
          </a:stretch>
        </p:blipFill>
        <p:spPr>
          <a:xfrm>
            <a:off x="8928525" y="3101947"/>
            <a:ext cx="2696339" cy="405750"/>
          </a:xfrm>
          <a:prstGeom prst="rect">
            <a:avLst/>
          </a:prstGeom>
          <a:noFill/>
          <a:ln>
            <a:noFill/>
          </a:ln>
        </p:spPr>
      </p:pic>
      <p:pic>
        <p:nvPicPr>
          <p:cNvPr id="222" name="Google Shape;222;g753ba980dc_5_102"/>
          <p:cNvPicPr preferRelativeResize="0"/>
          <p:nvPr/>
        </p:nvPicPr>
        <p:blipFill>
          <a:blip r:embed="rId7">
            <a:alphaModFix/>
          </a:blip>
          <a:stretch>
            <a:fillRect/>
          </a:stretch>
        </p:blipFill>
        <p:spPr>
          <a:xfrm>
            <a:off x="8928525" y="3859125"/>
            <a:ext cx="2971828" cy="405750"/>
          </a:xfrm>
          <a:prstGeom prst="rect">
            <a:avLst/>
          </a:prstGeom>
          <a:noFill/>
          <a:ln>
            <a:noFill/>
          </a:ln>
        </p:spPr>
      </p:pic>
      <p:pic>
        <p:nvPicPr>
          <p:cNvPr id="223" name="Google Shape;223;g753ba980dc_5_102"/>
          <p:cNvPicPr preferRelativeResize="0"/>
          <p:nvPr/>
        </p:nvPicPr>
        <p:blipFill>
          <a:blip r:embed="rId8">
            <a:alphaModFix/>
          </a:blip>
          <a:stretch>
            <a:fillRect/>
          </a:stretch>
        </p:blipFill>
        <p:spPr>
          <a:xfrm>
            <a:off x="8928528" y="4616311"/>
            <a:ext cx="1682669" cy="405750"/>
          </a:xfrm>
          <a:prstGeom prst="rect">
            <a:avLst/>
          </a:prstGeom>
          <a:noFill/>
          <a:ln>
            <a:noFill/>
          </a:ln>
        </p:spPr>
      </p:pic>
      <p:sp>
        <p:nvSpPr>
          <p:cNvPr id="224" name="Google Shape;224;g753ba980dc_5_102"/>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753ba980dc_0_24"/>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Results</a:t>
            </a:r>
            <a:endParaRPr/>
          </a:p>
        </p:txBody>
      </p:sp>
      <p:sp>
        <p:nvSpPr>
          <p:cNvPr id="231" name="Google Shape;231;g753ba980dc_0_24"/>
          <p:cNvSpPr txBox="1"/>
          <p:nvPr/>
        </p:nvSpPr>
        <p:spPr>
          <a:xfrm>
            <a:off x="1915425" y="5959225"/>
            <a:ext cx="5187600" cy="5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latin typeface="Malgun Gothic"/>
                <a:ea typeface="Malgun Gothic"/>
                <a:cs typeface="Malgun Gothic"/>
                <a:sym typeface="Malgun Gothic"/>
              </a:rPr>
              <a:t>ROC for Gradient Boosting Model</a:t>
            </a:r>
            <a:endParaRPr sz="2300">
              <a:latin typeface="Malgun Gothic"/>
              <a:ea typeface="Malgun Gothic"/>
              <a:cs typeface="Malgun Gothic"/>
              <a:sym typeface="Malgun Gothic"/>
            </a:endParaRPr>
          </a:p>
        </p:txBody>
      </p:sp>
      <p:pic>
        <p:nvPicPr>
          <p:cNvPr id="232" name="Google Shape;232;g753ba980dc_0_24"/>
          <p:cNvPicPr preferRelativeResize="0"/>
          <p:nvPr/>
        </p:nvPicPr>
        <p:blipFill rotWithShape="1">
          <a:blip r:embed="rId3">
            <a:alphaModFix/>
          </a:blip>
          <a:srcRect l="6527" t="16299" r="16767" b="2445"/>
          <a:stretch/>
        </p:blipFill>
        <p:spPr>
          <a:xfrm>
            <a:off x="436025" y="1807826"/>
            <a:ext cx="8146426" cy="4058524"/>
          </a:xfrm>
          <a:prstGeom prst="rect">
            <a:avLst/>
          </a:prstGeom>
          <a:noFill/>
          <a:ln>
            <a:noFill/>
          </a:ln>
        </p:spPr>
      </p:pic>
      <p:sp>
        <p:nvSpPr>
          <p:cNvPr id="233" name="Google Shape;233;g753ba980dc_0_24"/>
          <p:cNvSpPr txBox="1"/>
          <p:nvPr/>
        </p:nvSpPr>
        <p:spPr>
          <a:xfrm>
            <a:off x="9185318" y="3558375"/>
            <a:ext cx="2395500" cy="5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solidFill>
                  <a:srgbClr val="990000"/>
                </a:solidFill>
                <a:latin typeface="Malgun Gothic"/>
                <a:ea typeface="Malgun Gothic"/>
                <a:cs typeface="Malgun Gothic"/>
                <a:sym typeface="Malgun Gothic"/>
              </a:rPr>
              <a:t>AUC ROC</a:t>
            </a:r>
            <a:endParaRPr sz="2300" b="1">
              <a:solidFill>
                <a:srgbClr val="990000"/>
              </a:solidFill>
              <a:latin typeface="Malgun Gothic"/>
              <a:ea typeface="Malgun Gothic"/>
              <a:cs typeface="Malgun Gothic"/>
              <a:sym typeface="Malgun Gothic"/>
            </a:endParaRPr>
          </a:p>
          <a:p>
            <a:pPr marL="0" lvl="0" indent="0" algn="ctr" rtl="0">
              <a:spcBef>
                <a:spcPts val="0"/>
              </a:spcBef>
              <a:spcAft>
                <a:spcPts val="0"/>
              </a:spcAft>
              <a:buNone/>
            </a:pPr>
            <a:r>
              <a:rPr lang="en-US" sz="2300" b="1">
                <a:solidFill>
                  <a:srgbClr val="990000"/>
                </a:solidFill>
                <a:latin typeface="Malgun Gothic"/>
                <a:ea typeface="Malgun Gothic"/>
                <a:cs typeface="Malgun Gothic"/>
                <a:sym typeface="Malgun Gothic"/>
              </a:rPr>
              <a:t>0.644</a:t>
            </a:r>
            <a:endParaRPr sz="2300" b="1">
              <a:solidFill>
                <a:srgbClr val="990000"/>
              </a:solidFill>
              <a:latin typeface="Malgun Gothic"/>
              <a:ea typeface="Malgun Gothic"/>
              <a:cs typeface="Malgun Gothic"/>
              <a:sym typeface="Malgun Gothic"/>
            </a:endParaRPr>
          </a:p>
        </p:txBody>
      </p:sp>
      <p:sp>
        <p:nvSpPr>
          <p:cNvPr id="234" name="Google Shape;234;g753ba980dc_0_24"/>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753ba980dc_0_30"/>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Results</a:t>
            </a:r>
            <a:endParaRPr/>
          </a:p>
        </p:txBody>
      </p:sp>
      <p:sp>
        <p:nvSpPr>
          <p:cNvPr id="251" name="Google Shape;251;g753ba980dc_0_30"/>
          <p:cNvSpPr txBox="1">
            <a:spLocks noGrp="1"/>
          </p:cNvSpPr>
          <p:nvPr>
            <p:ph type="body" idx="1"/>
          </p:nvPr>
        </p:nvSpPr>
        <p:spPr>
          <a:xfrm>
            <a:off x="266525" y="1557100"/>
            <a:ext cx="8736600" cy="8724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3500">
                <a:solidFill>
                  <a:srgbClr val="990000"/>
                </a:solidFill>
              </a:rPr>
              <a:t>How can we improve our model performance?</a:t>
            </a:r>
            <a:endParaRPr sz="3500">
              <a:solidFill>
                <a:srgbClr val="990000"/>
              </a:solidFill>
            </a:endParaRPr>
          </a:p>
        </p:txBody>
      </p:sp>
      <p:sp>
        <p:nvSpPr>
          <p:cNvPr id="252" name="Google Shape;252;g753ba980dc_0_30"/>
          <p:cNvSpPr txBox="1"/>
          <p:nvPr/>
        </p:nvSpPr>
        <p:spPr>
          <a:xfrm>
            <a:off x="4144575" y="2860925"/>
            <a:ext cx="3901200" cy="3115500"/>
          </a:xfrm>
          <a:prstGeom prst="rect">
            <a:avLst/>
          </a:prstGeom>
          <a:noFill/>
          <a:ln>
            <a:noFill/>
          </a:ln>
        </p:spPr>
        <p:txBody>
          <a:bodyPr spcFirstLastPara="1" wrap="square" lIns="91425" tIns="91425" rIns="91425" bIns="91425" anchor="t" anchorCtr="0">
            <a:noAutofit/>
          </a:bodyPr>
          <a:lstStyle/>
          <a:p>
            <a:pPr marL="457200" lvl="0" indent="-374650" algn="l" rtl="0">
              <a:lnSpc>
                <a:spcPct val="200000"/>
              </a:lnSpc>
              <a:spcBef>
                <a:spcPts val="0"/>
              </a:spcBef>
              <a:spcAft>
                <a:spcPts val="0"/>
              </a:spcAft>
              <a:buSzPts val="2300"/>
              <a:buFont typeface="Malgun Gothic"/>
              <a:buChar char="●"/>
            </a:pPr>
            <a:r>
              <a:rPr lang="en-US" sz="2300">
                <a:latin typeface="Malgun Gothic"/>
                <a:ea typeface="Malgun Gothic"/>
                <a:cs typeface="Malgun Gothic"/>
                <a:sym typeface="Malgun Gothic"/>
              </a:rPr>
              <a:t>Data Sampling</a:t>
            </a:r>
            <a:endParaRPr sz="2300">
              <a:latin typeface="Malgun Gothic"/>
              <a:ea typeface="Malgun Gothic"/>
              <a:cs typeface="Malgun Gothic"/>
              <a:sym typeface="Malgun Gothic"/>
            </a:endParaRPr>
          </a:p>
          <a:p>
            <a:pPr marL="457200" lvl="0" indent="-374650" algn="l" rtl="0">
              <a:lnSpc>
                <a:spcPct val="200000"/>
              </a:lnSpc>
              <a:spcBef>
                <a:spcPts val="0"/>
              </a:spcBef>
              <a:spcAft>
                <a:spcPts val="0"/>
              </a:spcAft>
              <a:buSzPts val="2300"/>
              <a:buFont typeface="Malgun Gothic"/>
              <a:buChar char="●"/>
            </a:pPr>
            <a:r>
              <a:rPr lang="en-US" sz="2300">
                <a:solidFill>
                  <a:schemeClr val="dk1"/>
                </a:solidFill>
                <a:latin typeface="Malgun Gothic"/>
                <a:ea typeface="Malgun Gothic"/>
                <a:cs typeface="Malgun Gothic"/>
                <a:sym typeface="Malgun Gothic"/>
              </a:rPr>
              <a:t>Stronger Predictors</a:t>
            </a:r>
            <a:endParaRPr sz="2300">
              <a:solidFill>
                <a:schemeClr val="dk1"/>
              </a:solidFill>
              <a:latin typeface="Malgun Gothic"/>
              <a:ea typeface="Malgun Gothic"/>
              <a:cs typeface="Malgun Gothic"/>
              <a:sym typeface="Malgun Gothic"/>
            </a:endParaRPr>
          </a:p>
          <a:p>
            <a:pPr marL="457200" lvl="0" indent="-374650" algn="l" rtl="0">
              <a:lnSpc>
                <a:spcPct val="200000"/>
              </a:lnSpc>
              <a:spcBef>
                <a:spcPts val="0"/>
              </a:spcBef>
              <a:spcAft>
                <a:spcPts val="0"/>
              </a:spcAft>
              <a:buClr>
                <a:schemeClr val="dk1"/>
              </a:buClr>
              <a:buSzPts val="2300"/>
              <a:buFont typeface="Malgun Gothic"/>
              <a:buChar char="●"/>
            </a:pPr>
            <a:r>
              <a:rPr lang="en-US" sz="2300">
                <a:solidFill>
                  <a:schemeClr val="dk1"/>
                </a:solidFill>
                <a:latin typeface="Malgun Gothic"/>
                <a:ea typeface="Malgun Gothic"/>
                <a:cs typeface="Malgun Gothic"/>
                <a:sym typeface="Malgun Gothic"/>
              </a:rPr>
              <a:t>Models Selection</a:t>
            </a:r>
            <a:endParaRPr sz="2300">
              <a:solidFill>
                <a:schemeClr val="dk1"/>
              </a:solidFill>
              <a:latin typeface="Malgun Gothic"/>
              <a:ea typeface="Malgun Gothic"/>
              <a:cs typeface="Malgun Gothic"/>
              <a:sym typeface="Malgun Gothic"/>
            </a:endParaRPr>
          </a:p>
          <a:p>
            <a:pPr marL="457200" lvl="0" indent="-374650" algn="l" rtl="0">
              <a:lnSpc>
                <a:spcPct val="200000"/>
              </a:lnSpc>
              <a:spcBef>
                <a:spcPts val="0"/>
              </a:spcBef>
              <a:spcAft>
                <a:spcPts val="0"/>
              </a:spcAft>
              <a:buClr>
                <a:schemeClr val="dk1"/>
              </a:buClr>
              <a:buSzPts val="2300"/>
              <a:buFont typeface="Malgun Gothic"/>
              <a:buChar char="●"/>
            </a:pPr>
            <a:r>
              <a:rPr lang="en-US" sz="2300">
                <a:solidFill>
                  <a:schemeClr val="dk1"/>
                </a:solidFill>
                <a:latin typeface="Malgun Gothic"/>
                <a:ea typeface="Malgun Gothic"/>
                <a:cs typeface="Malgun Gothic"/>
                <a:sym typeface="Malgun Gothic"/>
              </a:rPr>
              <a:t>Other Improvements</a:t>
            </a:r>
            <a:endParaRPr sz="2300">
              <a:solidFill>
                <a:schemeClr val="dk1"/>
              </a:solidFill>
              <a:latin typeface="Malgun Gothic"/>
              <a:ea typeface="Malgun Gothic"/>
              <a:cs typeface="Malgun Gothic"/>
              <a:sym typeface="Malgun Gothic"/>
            </a:endParaRPr>
          </a:p>
        </p:txBody>
      </p:sp>
      <p:sp>
        <p:nvSpPr>
          <p:cNvPr id="253" name="Google Shape;253;g753ba980dc_0_30"/>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753ba980dc_0_79"/>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Conclusion &amp; Recommendations</a:t>
            </a:r>
            <a:endParaRPr/>
          </a:p>
        </p:txBody>
      </p:sp>
      <p:sp>
        <p:nvSpPr>
          <p:cNvPr id="260" name="Google Shape;260;g753ba980dc_0_79"/>
          <p:cNvSpPr txBox="1">
            <a:spLocks noGrp="1"/>
          </p:cNvSpPr>
          <p:nvPr>
            <p:ph type="body" idx="1"/>
          </p:nvPr>
        </p:nvSpPr>
        <p:spPr>
          <a:xfrm>
            <a:off x="609521" y="1485578"/>
            <a:ext cx="10971300" cy="48246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a:t>           We investigated the problem of traffic accident severity prediction using Road traffic accident analysis data. This was a challenging problem due to class imbalanced as majority of the accident severity belonged to Slight accident severity. It was surprising to see that weather and light condition did not had much impact on the fatal and severe accident severity. We saw that during the permutation testing, features like engine capacity, number of vehicles, speed limit, age group of drivers played an important role for improving the accuracy of the Gradient boosting classifier model.</a:t>
            </a:r>
            <a:endParaRPr/>
          </a:p>
          <a:p>
            <a:pPr marL="0" lvl="0" indent="0" algn="l" rtl="0">
              <a:spcBef>
                <a:spcPts val="400"/>
              </a:spcBef>
              <a:spcAft>
                <a:spcPts val="0"/>
              </a:spcAft>
              <a:buNone/>
            </a:pPr>
            <a:r>
              <a:rPr lang="en-US"/>
              <a:t>              For the future work, we want to see the results while working with the whole dataset and not have computing restrictions. Since the scope of the course was about leaning the data science concept using machine learning algorithms, we hope to see what we can achieve using deep learning models for such heavy dataset which has many categorical predictor variables.</a:t>
            </a:r>
            <a:endParaRPr/>
          </a:p>
          <a:p>
            <a:pPr marL="0" lvl="0" indent="0" algn="l" rtl="0">
              <a:spcBef>
                <a:spcPts val="400"/>
              </a:spcBef>
              <a:spcAft>
                <a:spcPts val="0"/>
              </a:spcAft>
              <a:buNone/>
            </a:pPr>
            <a:r>
              <a:rPr lang="en-US"/>
              <a:t>                  Looking at the results, we believe that we should have done negative sampling and tried building the models. We also learned that with more features such as real time traffic information, construction, important events, higher resolution weather could have helped the model to improved significantly. We also want to see how our model performs by assigning weights to each class of our target variable.</a:t>
            </a:r>
            <a:endParaRPr/>
          </a:p>
        </p:txBody>
      </p:sp>
      <p:sp>
        <p:nvSpPr>
          <p:cNvPr id="261" name="Google Shape;261;g753ba980dc_0_79"/>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ctrTitle"/>
          </p:nvPr>
        </p:nvSpPr>
        <p:spPr>
          <a:xfrm>
            <a:off x="1054646" y="1917626"/>
            <a:ext cx="5006050" cy="2448272"/>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7200"/>
              <a:buFont typeface="Gulimche"/>
              <a:buNone/>
            </a:pPr>
            <a:r>
              <a:rPr lang="en-US"/>
              <a:t>THANK</a:t>
            </a:r>
            <a:br>
              <a:rPr lang="en-US"/>
            </a:br>
            <a:r>
              <a:rPr lang="en-US"/>
              <a:t>YOU</a:t>
            </a:r>
            <a:endParaRPr/>
          </a:p>
        </p:txBody>
      </p:sp>
      <p:sp>
        <p:nvSpPr>
          <p:cNvPr id="267" name="Google Shape;267;p6"/>
          <p:cNvSpPr/>
          <p:nvPr/>
        </p:nvSpPr>
        <p:spPr>
          <a:xfrm rot="-364988" flipH="1">
            <a:off x="1880605" y="1100112"/>
            <a:ext cx="2521863" cy="632480"/>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gradFill>
            <a:gsLst>
              <a:gs pos="0">
                <a:srgbClr val="CC9900">
                  <a:alpha val="34901"/>
                </a:srgbClr>
              </a:gs>
              <a:gs pos="100000">
                <a:srgbClr val="CC9900">
                  <a:alpha val="5372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68" name="Google Shape;268;p6"/>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p:nvPr/>
        </p:nvSpPr>
        <p:spPr>
          <a:xfrm flipH="1">
            <a:off x="1263464" y="1066800"/>
            <a:ext cx="4190875" cy="858755"/>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solidFill>
            <a:srgbClr val="C597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6" name="Google Shape;66;p2"/>
          <p:cNvSpPr txBox="1"/>
          <p:nvPr/>
        </p:nvSpPr>
        <p:spPr>
          <a:xfrm>
            <a:off x="1558702" y="1152244"/>
            <a:ext cx="36004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BCCFB6"/>
                </a:solidFill>
                <a:latin typeface="Calibri"/>
                <a:ea typeface="Calibri"/>
                <a:cs typeface="Calibri"/>
                <a:sym typeface="Calibri"/>
              </a:rPr>
              <a:t>CONTENTS</a:t>
            </a:r>
            <a:endParaRPr sz="4400" b="1">
              <a:solidFill>
                <a:srgbClr val="BCCFB6"/>
              </a:solidFill>
              <a:latin typeface="Calibri"/>
              <a:ea typeface="Calibri"/>
              <a:cs typeface="Calibri"/>
              <a:sym typeface="Calibri"/>
            </a:endParaRPr>
          </a:p>
        </p:txBody>
      </p:sp>
      <p:sp>
        <p:nvSpPr>
          <p:cNvPr id="67" name="Google Shape;67;p2"/>
          <p:cNvSpPr txBox="1"/>
          <p:nvPr/>
        </p:nvSpPr>
        <p:spPr>
          <a:xfrm>
            <a:off x="1345700" y="2316950"/>
            <a:ext cx="4632600" cy="44118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01  Introduction &amp; Project Objective</a:t>
            </a:r>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02  Data Description</a:t>
            </a:r>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03  Exploratory Data Analysis (EDA)</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04  Modeling </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05  Results</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06 Conclusion &amp; Recommendations</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2200" b="1">
              <a:solidFill>
                <a:schemeClr val="dk1"/>
              </a:solidFill>
              <a:latin typeface="Calibri"/>
              <a:ea typeface="Calibri"/>
              <a:cs typeface="Calibri"/>
              <a:sym typeface="Calibri"/>
            </a:endParaRPr>
          </a:p>
        </p:txBody>
      </p:sp>
      <p:sp>
        <p:nvSpPr>
          <p:cNvPr id="68" name="Google Shape;68;p2"/>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753ba980dc_0_37"/>
          <p:cNvSpPr txBox="1">
            <a:spLocks noGrp="1"/>
          </p:cNvSpPr>
          <p:nvPr>
            <p:ph type="body" idx="1"/>
          </p:nvPr>
        </p:nvSpPr>
        <p:spPr>
          <a:xfrm>
            <a:off x="967675" y="1428600"/>
            <a:ext cx="49308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3750" i="0">
                <a:solidFill>
                  <a:srgbClr val="434343"/>
                </a:solidFill>
                <a:latin typeface="Impact"/>
                <a:ea typeface="Impact"/>
                <a:cs typeface="Impact"/>
                <a:sym typeface="Impact"/>
              </a:rPr>
              <a:t>Despite safer cars, traffic fatalities are on the rise</a:t>
            </a:r>
            <a:endParaRPr sz="1600">
              <a:solidFill>
                <a:srgbClr val="434343"/>
              </a:solidFill>
              <a:latin typeface="Impact"/>
              <a:ea typeface="Impact"/>
              <a:cs typeface="Impact"/>
              <a:sym typeface="Impact"/>
            </a:endParaRPr>
          </a:p>
        </p:txBody>
      </p:sp>
      <p:sp>
        <p:nvSpPr>
          <p:cNvPr id="75" name="Google Shape;75;g753ba980dc_0_37"/>
          <p:cNvSpPr txBox="1">
            <a:spLocks noGrp="1"/>
          </p:cNvSpPr>
          <p:nvPr>
            <p:ph type="body" idx="1"/>
          </p:nvPr>
        </p:nvSpPr>
        <p:spPr>
          <a:xfrm>
            <a:off x="194525" y="3521150"/>
            <a:ext cx="53979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2750" i="0">
                <a:solidFill>
                  <a:srgbClr val="666666"/>
                </a:solidFill>
                <a:latin typeface="Comfortaa Regular"/>
                <a:ea typeface="Comfortaa Regular"/>
                <a:cs typeface="Comfortaa Regular"/>
                <a:sym typeface="Comfortaa Regular"/>
              </a:rPr>
              <a:t>Woman, 28, killed in three-vehicle crash on Moray road</a:t>
            </a:r>
            <a:endParaRPr sz="600">
              <a:solidFill>
                <a:srgbClr val="666666"/>
              </a:solidFill>
              <a:latin typeface="Comfortaa Regular"/>
              <a:ea typeface="Comfortaa Regular"/>
              <a:cs typeface="Comfortaa Regular"/>
              <a:sym typeface="Comfortaa Regular"/>
            </a:endParaRPr>
          </a:p>
        </p:txBody>
      </p:sp>
      <p:sp>
        <p:nvSpPr>
          <p:cNvPr id="76" name="Google Shape;76;g753ba980dc_0_37"/>
          <p:cNvSpPr txBox="1"/>
          <p:nvPr/>
        </p:nvSpPr>
        <p:spPr>
          <a:xfrm>
            <a:off x="5200850" y="572975"/>
            <a:ext cx="5136000" cy="10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Playfair Display Regular"/>
                <a:ea typeface="Playfair Display Regular"/>
                <a:cs typeface="Playfair Display Regular"/>
                <a:sym typeface="Playfair Display Regular"/>
              </a:rPr>
              <a:t>Three high school students die in Christmas Day car crash</a:t>
            </a:r>
            <a:endParaRPr sz="2600">
              <a:latin typeface="Playfair Display Regular"/>
              <a:ea typeface="Playfair Display Regular"/>
              <a:cs typeface="Playfair Display Regular"/>
              <a:sym typeface="Playfair Display Regular"/>
            </a:endParaRPr>
          </a:p>
        </p:txBody>
      </p:sp>
      <p:sp>
        <p:nvSpPr>
          <p:cNvPr id="77" name="Google Shape;77;g753ba980dc_0_37"/>
          <p:cNvSpPr txBox="1"/>
          <p:nvPr/>
        </p:nvSpPr>
        <p:spPr>
          <a:xfrm>
            <a:off x="2881725" y="4815275"/>
            <a:ext cx="4529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i="1">
                <a:solidFill>
                  <a:srgbClr val="434343"/>
                </a:solidFill>
                <a:latin typeface="Century Gothic"/>
                <a:ea typeface="Century Gothic"/>
                <a:cs typeface="Century Gothic"/>
                <a:sym typeface="Century Gothic"/>
              </a:rPr>
              <a:t>DFT in UK: There were 1,870 road deaths in Great Britain in the year ending June 2019 which is an increase compared to the previous year. </a:t>
            </a:r>
            <a:endParaRPr sz="2000" b="1" i="1">
              <a:solidFill>
                <a:srgbClr val="434343"/>
              </a:solidFill>
              <a:latin typeface="Century Gothic"/>
              <a:ea typeface="Century Gothic"/>
              <a:cs typeface="Century Gothic"/>
              <a:sym typeface="Century Gothic"/>
            </a:endParaRPr>
          </a:p>
        </p:txBody>
      </p:sp>
      <p:sp>
        <p:nvSpPr>
          <p:cNvPr id="78" name="Google Shape;78;g753ba980dc_0_37"/>
          <p:cNvSpPr txBox="1">
            <a:spLocks noGrp="1"/>
          </p:cNvSpPr>
          <p:nvPr>
            <p:ph type="body" idx="1"/>
          </p:nvPr>
        </p:nvSpPr>
        <p:spPr>
          <a:xfrm>
            <a:off x="6222575" y="2188513"/>
            <a:ext cx="53979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2850" b="1" i="0">
                <a:solidFill>
                  <a:srgbClr val="434343"/>
                </a:solidFill>
                <a:latin typeface="Courier New"/>
                <a:ea typeface="Courier New"/>
                <a:cs typeface="Courier New"/>
                <a:sym typeface="Courier New"/>
              </a:rPr>
              <a:t>WHO</a:t>
            </a:r>
            <a:r>
              <a:rPr lang="en-US" sz="2750" b="1" i="0">
                <a:solidFill>
                  <a:srgbClr val="434343"/>
                </a:solidFill>
                <a:latin typeface="Courier New"/>
                <a:ea typeface="Courier New"/>
                <a:cs typeface="Courier New"/>
                <a:sym typeface="Courier New"/>
              </a:rPr>
              <a:t>:</a:t>
            </a:r>
            <a:r>
              <a:rPr lang="en-US" sz="2650" b="1" i="0">
                <a:solidFill>
                  <a:srgbClr val="434343"/>
                </a:solidFill>
                <a:latin typeface="Courier New"/>
                <a:ea typeface="Courier New"/>
                <a:cs typeface="Courier New"/>
                <a:sym typeface="Courier New"/>
              </a:rPr>
              <a:t>Road traffic injuries are predicted to become the seventh leading cause of death by 2030.</a:t>
            </a:r>
            <a:endParaRPr sz="2650" b="1" i="0">
              <a:solidFill>
                <a:srgbClr val="434343"/>
              </a:solidFill>
              <a:latin typeface="Courier New"/>
              <a:ea typeface="Courier New"/>
              <a:cs typeface="Courier New"/>
              <a:sym typeface="Courier New"/>
            </a:endParaRPr>
          </a:p>
          <a:p>
            <a:pPr marL="0" lvl="0" indent="0" algn="l" rtl="0">
              <a:spcBef>
                <a:spcPts val="400"/>
              </a:spcBef>
              <a:spcAft>
                <a:spcPts val="0"/>
              </a:spcAft>
              <a:buNone/>
            </a:pPr>
            <a:endParaRPr sz="2650" i="0">
              <a:solidFill>
                <a:schemeClr val="dk1"/>
              </a:solidFill>
              <a:latin typeface="Courier New"/>
              <a:ea typeface="Courier New"/>
              <a:cs typeface="Courier New"/>
              <a:sym typeface="Courier New"/>
            </a:endParaRPr>
          </a:p>
        </p:txBody>
      </p:sp>
      <p:pic>
        <p:nvPicPr>
          <p:cNvPr id="79" name="Google Shape;79;g753ba980dc_0_37"/>
          <p:cNvPicPr preferRelativeResize="0"/>
          <p:nvPr/>
        </p:nvPicPr>
        <p:blipFill>
          <a:blip r:embed="rId3">
            <a:alphaModFix/>
          </a:blip>
          <a:stretch>
            <a:fillRect/>
          </a:stretch>
        </p:blipFill>
        <p:spPr>
          <a:xfrm>
            <a:off x="7410825" y="4388500"/>
            <a:ext cx="4663350" cy="2237325"/>
          </a:xfrm>
          <a:prstGeom prst="rect">
            <a:avLst/>
          </a:prstGeom>
          <a:noFill/>
          <a:ln>
            <a:noFill/>
          </a:ln>
        </p:spPr>
      </p:pic>
      <p:sp>
        <p:nvSpPr>
          <p:cNvPr id="80" name="Google Shape;80;g753ba980dc_0_37"/>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609521" y="326785"/>
            <a:ext cx="10971372" cy="798753"/>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494429"/>
              </a:buClr>
              <a:buSzPts val="4000"/>
              <a:buFont typeface="Calibri"/>
              <a:buNone/>
            </a:pPr>
            <a:r>
              <a:rPr lang="en-US"/>
              <a:t>Introduction &amp; Project objective</a:t>
            </a:r>
            <a:endParaRPr/>
          </a:p>
        </p:txBody>
      </p:sp>
      <p:sp>
        <p:nvSpPr>
          <p:cNvPr id="86" name="Google Shape;86;p5"/>
          <p:cNvSpPr txBox="1">
            <a:spLocks noGrp="1"/>
          </p:cNvSpPr>
          <p:nvPr>
            <p:ph type="body" idx="1"/>
          </p:nvPr>
        </p:nvSpPr>
        <p:spPr>
          <a:xfrm>
            <a:off x="557150" y="1528625"/>
            <a:ext cx="7480500" cy="4824600"/>
          </a:xfrm>
          <a:prstGeom prst="rect">
            <a:avLst/>
          </a:prstGeom>
          <a:noFill/>
          <a:ln>
            <a:noFill/>
          </a:ln>
        </p:spPr>
        <p:txBody>
          <a:bodyPr spcFirstLastPara="1" wrap="square" lIns="99550" tIns="49775" rIns="99550" bIns="49775" anchor="t" anchorCtr="0">
            <a:normAutofit/>
          </a:bodyPr>
          <a:lstStyle/>
          <a:p>
            <a:pPr marL="0" lvl="0" indent="0" algn="l" rtl="0">
              <a:spcBef>
                <a:spcPts val="0"/>
              </a:spcBef>
              <a:spcAft>
                <a:spcPts val="0"/>
              </a:spcAft>
              <a:buNone/>
            </a:pPr>
            <a:endParaRPr/>
          </a:p>
          <a:p>
            <a:pPr marL="457200" lvl="0" indent="-355600" algn="l" rtl="0">
              <a:spcBef>
                <a:spcPts val="0"/>
              </a:spcBef>
              <a:spcAft>
                <a:spcPts val="0"/>
              </a:spcAft>
              <a:buSzPts val="2000"/>
              <a:buAutoNum type="arabicPeriod"/>
            </a:pPr>
            <a:r>
              <a:rPr lang="en-US"/>
              <a:t>Use data visualization to better understand road accident severity condition</a:t>
            </a:r>
            <a:endParaRPr/>
          </a:p>
          <a:p>
            <a:pPr marL="0" lvl="0" indent="0" algn="l" rtl="0">
              <a:spcBef>
                <a:spcPts val="0"/>
              </a:spcBef>
              <a:spcAft>
                <a:spcPts val="0"/>
              </a:spcAft>
              <a:buNone/>
            </a:pPr>
            <a:endParaRPr>
              <a:solidFill>
                <a:srgbClr val="434343"/>
              </a:solidFill>
            </a:endParaRPr>
          </a:p>
          <a:p>
            <a:pPr marL="457200" lvl="0" indent="-355600" algn="l" rtl="0">
              <a:spcBef>
                <a:spcPts val="0"/>
              </a:spcBef>
              <a:spcAft>
                <a:spcPts val="0"/>
              </a:spcAft>
              <a:buClr>
                <a:srgbClr val="434343"/>
              </a:buClr>
              <a:buSzPts val="2000"/>
              <a:buAutoNum type="arabicPeriod"/>
            </a:pPr>
            <a:r>
              <a:rPr lang="en-US">
                <a:solidFill>
                  <a:srgbClr val="434343"/>
                </a:solidFill>
              </a:rPr>
              <a:t>Eleven models were built, evaluated for complexity and accuracy, and compared to conclude which model is the best fit for </a:t>
            </a:r>
            <a:r>
              <a:rPr lang="en-US" b="1">
                <a:solidFill>
                  <a:srgbClr val="434343"/>
                </a:solidFill>
              </a:rPr>
              <a:t>predicting accident severity</a:t>
            </a:r>
            <a:endParaRPr b="1">
              <a:solidFill>
                <a:srgbClr val="434343"/>
              </a:solidFill>
            </a:endParaRPr>
          </a:p>
          <a:p>
            <a:pPr marL="457200" lvl="0" indent="0" algn="l" rtl="0">
              <a:spcBef>
                <a:spcPts val="0"/>
              </a:spcBef>
              <a:spcAft>
                <a:spcPts val="0"/>
              </a:spcAft>
              <a:buNone/>
            </a:pPr>
            <a:endParaRPr>
              <a:solidFill>
                <a:srgbClr val="434343"/>
              </a:solidFill>
            </a:endParaRPr>
          </a:p>
          <a:p>
            <a:pPr marL="457200" lvl="0" indent="-355600" algn="l" rtl="0">
              <a:spcBef>
                <a:spcPts val="0"/>
              </a:spcBef>
              <a:spcAft>
                <a:spcPts val="0"/>
              </a:spcAft>
              <a:buClr>
                <a:srgbClr val="434343"/>
              </a:buClr>
              <a:buSzPts val="2000"/>
              <a:buAutoNum type="arabicPeriod"/>
            </a:pPr>
            <a:r>
              <a:rPr lang="en-US"/>
              <a:t>The potential to predict the accident severity is useful not only to public safety stakeholders but also transportation administrators and individual travelers.</a:t>
            </a:r>
            <a:endParaRPr>
              <a:solidFill>
                <a:srgbClr val="434343"/>
              </a:solidFill>
            </a:endParaRPr>
          </a:p>
        </p:txBody>
      </p:sp>
      <p:pic>
        <p:nvPicPr>
          <p:cNvPr id="87" name="Google Shape;87;p5"/>
          <p:cNvPicPr preferRelativeResize="0"/>
          <p:nvPr/>
        </p:nvPicPr>
        <p:blipFill>
          <a:blip r:embed="rId3">
            <a:alphaModFix/>
          </a:blip>
          <a:stretch>
            <a:fillRect/>
          </a:stretch>
        </p:blipFill>
        <p:spPr>
          <a:xfrm>
            <a:off x="6923563" y="3651513"/>
            <a:ext cx="5114925" cy="3028950"/>
          </a:xfrm>
          <a:prstGeom prst="rect">
            <a:avLst/>
          </a:prstGeom>
          <a:noFill/>
          <a:ln>
            <a:noFill/>
          </a:ln>
        </p:spPr>
      </p:pic>
      <p:sp>
        <p:nvSpPr>
          <p:cNvPr id="88" name="Google Shape;88;p5"/>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753ba980dc_4_12"/>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Clr>
                <a:srgbClr val="000000"/>
              </a:buClr>
              <a:buSzPts val="1100"/>
              <a:buFont typeface="Arial"/>
              <a:buNone/>
            </a:pPr>
            <a:r>
              <a:rPr lang="en-US"/>
              <a:t>Data Description</a:t>
            </a:r>
            <a:endParaRPr/>
          </a:p>
        </p:txBody>
      </p:sp>
      <p:sp>
        <p:nvSpPr>
          <p:cNvPr id="95" name="Google Shape;95;g753ba980dc_4_12"/>
          <p:cNvSpPr txBox="1">
            <a:spLocks noGrp="1"/>
          </p:cNvSpPr>
          <p:nvPr>
            <p:ph type="body" idx="1"/>
          </p:nvPr>
        </p:nvSpPr>
        <p:spPr>
          <a:xfrm>
            <a:off x="5592500" y="2187500"/>
            <a:ext cx="6597900" cy="42981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Road accidents data between 2005 and 2016 in the United Kingdom</a:t>
            </a:r>
            <a:endParaRPr/>
          </a:p>
          <a:p>
            <a:pPr marL="457200" lvl="0" indent="0" algn="l" rtl="0">
              <a:spcBef>
                <a:spcPts val="400"/>
              </a:spcBef>
              <a:spcAft>
                <a:spcPts val="0"/>
              </a:spcAft>
              <a:buNone/>
            </a:pPr>
            <a:endParaRPr/>
          </a:p>
          <a:p>
            <a:pPr marL="457200" lvl="0" indent="-355600" algn="l" rtl="0">
              <a:spcBef>
                <a:spcPts val="400"/>
              </a:spcBef>
              <a:spcAft>
                <a:spcPts val="0"/>
              </a:spcAft>
              <a:buSzPts val="2000"/>
              <a:buChar char="●"/>
            </a:pPr>
            <a:r>
              <a:rPr lang="en-US"/>
              <a:t>Number of categorical:38</a:t>
            </a:r>
            <a:endParaRPr/>
          </a:p>
          <a:p>
            <a:pPr marL="457200" lvl="0" indent="0" algn="l" rtl="0">
              <a:spcBef>
                <a:spcPts val="400"/>
              </a:spcBef>
              <a:spcAft>
                <a:spcPts val="0"/>
              </a:spcAft>
              <a:buNone/>
            </a:pPr>
            <a:r>
              <a:rPr lang="en-US"/>
              <a:t>Number of numerical:25</a:t>
            </a:r>
            <a:endParaRPr/>
          </a:p>
          <a:p>
            <a:pPr marL="0" lvl="0" indent="0" algn="l" rtl="0">
              <a:spcBef>
                <a:spcPts val="400"/>
              </a:spcBef>
              <a:spcAft>
                <a:spcPts val="0"/>
              </a:spcAft>
              <a:buNone/>
            </a:pPr>
            <a:endParaRPr sz="2100"/>
          </a:p>
          <a:p>
            <a:pPr marL="457200" lvl="0" indent="-361950" algn="l" rtl="0">
              <a:spcBef>
                <a:spcPts val="400"/>
              </a:spcBef>
              <a:spcAft>
                <a:spcPts val="0"/>
              </a:spcAft>
              <a:buSzPts val="2100"/>
              <a:buChar char="●"/>
            </a:pPr>
            <a:r>
              <a:rPr lang="en-US" sz="2100"/>
              <a:t>Target variable: </a:t>
            </a:r>
            <a:r>
              <a:rPr lang="en-US" sz="2100" b="1"/>
              <a:t>Accident_Severity</a:t>
            </a:r>
            <a:endParaRPr sz="2100" b="1"/>
          </a:p>
          <a:p>
            <a:pPr marL="0" lvl="0" indent="0" algn="l" rtl="0">
              <a:spcBef>
                <a:spcPts val="400"/>
              </a:spcBef>
              <a:spcAft>
                <a:spcPts val="0"/>
              </a:spcAft>
              <a:buNone/>
            </a:pPr>
            <a:endParaRPr/>
          </a:p>
          <a:p>
            <a:pPr marL="0" lvl="0" indent="0" algn="l" rtl="0">
              <a:spcBef>
                <a:spcPts val="400"/>
              </a:spcBef>
              <a:spcAft>
                <a:spcPts val="0"/>
              </a:spcAft>
              <a:buNone/>
            </a:pPr>
            <a:endParaRPr/>
          </a:p>
        </p:txBody>
      </p:sp>
      <p:pic>
        <p:nvPicPr>
          <p:cNvPr id="96" name="Google Shape;96;g753ba980dc_4_12"/>
          <p:cNvPicPr preferRelativeResize="0"/>
          <p:nvPr/>
        </p:nvPicPr>
        <p:blipFill>
          <a:blip r:embed="rId3">
            <a:alphaModFix/>
          </a:blip>
          <a:stretch>
            <a:fillRect/>
          </a:stretch>
        </p:blipFill>
        <p:spPr>
          <a:xfrm>
            <a:off x="-188450" y="1796174"/>
            <a:ext cx="5549225" cy="2774600"/>
          </a:xfrm>
          <a:prstGeom prst="rect">
            <a:avLst/>
          </a:prstGeom>
          <a:noFill/>
          <a:ln>
            <a:noFill/>
          </a:ln>
        </p:spPr>
      </p:pic>
      <p:sp>
        <p:nvSpPr>
          <p:cNvPr id="97" name="Google Shape;97;g753ba980dc_4_12"/>
          <p:cNvSpPr txBox="1"/>
          <p:nvPr/>
        </p:nvSpPr>
        <p:spPr>
          <a:xfrm>
            <a:off x="393800" y="4806075"/>
            <a:ext cx="5198700" cy="9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844A0D"/>
                </a:solidFill>
                <a:latin typeface="Malgun Gothic"/>
                <a:ea typeface="Malgun Gothic"/>
                <a:cs typeface="Malgun Gothic"/>
                <a:sym typeface="Malgun Gothic"/>
              </a:rPr>
              <a:t>   </a:t>
            </a:r>
            <a:r>
              <a:rPr lang="en-US" sz="4400" b="1">
                <a:solidFill>
                  <a:srgbClr val="844A0D"/>
                </a:solidFill>
                <a:latin typeface="Impact"/>
                <a:ea typeface="Impact"/>
                <a:cs typeface="Impact"/>
                <a:sym typeface="Impact"/>
              </a:rPr>
              <a:t> </a:t>
            </a:r>
            <a:r>
              <a:rPr lang="en-US" sz="4600" b="1">
                <a:solidFill>
                  <a:srgbClr val="844A0D"/>
                </a:solidFill>
                <a:latin typeface="Impact"/>
                <a:ea typeface="Impact"/>
                <a:cs typeface="Impact"/>
                <a:sym typeface="Impact"/>
              </a:rPr>
              <a:t>63                      2M+</a:t>
            </a:r>
            <a:endParaRPr sz="4600" b="1">
              <a:solidFill>
                <a:srgbClr val="844A0D"/>
              </a:solidFill>
              <a:latin typeface="Impact"/>
              <a:ea typeface="Impact"/>
              <a:cs typeface="Impact"/>
              <a:sym typeface="Impact"/>
            </a:endParaRPr>
          </a:p>
          <a:p>
            <a:pPr marL="0" lvl="0" indent="0" algn="l" rtl="0">
              <a:spcBef>
                <a:spcPts val="0"/>
              </a:spcBef>
              <a:spcAft>
                <a:spcPts val="0"/>
              </a:spcAft>
              <a:buNone/>
            </a:pPr>
            <a:r>
              <a:rPr lang="en-US" sz="2500">
                <a:solidFill>
                  <a:srgbClr val="783F04"/>
                </a:solidFill>
                <a:latin typeface="Calibri"/>
                <a:ea typeface="Calibri"/>
                <a:cs typeface="Calibri"/>
                <a:sym typeface="Calibri"/>
              </a:rPr>
              <a:t>    columns                               rows</a:t>
            </a:r>
            <a:endParaRPr sz="2500">
              <a:solidFill>
                <a:srgbClr val="783F04"/>
              </a:solidFill>
              <a:latin typeface="Calibri"/>
              <a:ea typeface="Calibri"/>
              <a:cs typeface="Calibri"/>
              <a:sym typeface="Calibri"/>
            </a:endParaRPr>
          </a:p>
        </p:txBody>
      </p:sp>
      <p:sp>
        <p:nvSpPr>
          <p:cNvPr id="98" name="Google Shape;98;g753ba980dc_4_12"/>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753ba980dc_0_99"/>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Exploratory Data Analysis (EDA)</a:t>
            </a:r>
            <a:endParaRPr/>
          </a:p>
        </p:txBody>
      </p:sp>
      <p:pic>
        <p:nvPicPr>
          <p:cNvPr id="105" name="Google Shape;105;g753ba980dc_0_99"/>
          <p:cNvPicPr preferRelativeResize="0"/>
          <p:nvPr/>
        </p:nvPicPr>
        <p:blipFill>
          <a:blip r:embed="rId3">
            <a:alphaModFix/>
          </a:blip>
          <a:stretch>
            <a:fillRect/>
          </a:stretch>
        </p:blipFill>
        <p:spPr>
          <a:xfrm>
            <a:off x="843675" y="1278085"/>
            <a:ext cx="10398241" cy="5429090"/>
          </a:xfrm>
          <a:prstGeom prst="rect">
            <a:avLst/>
          </a:prstGeom>
          <a:noFill/>
          <a:ln>
            <a:noFill/>
          </a:ln>
        </p:spPr>
      </p:pic>
      <p:sp>
        <p:nvSpPr>
          <p:cNvPr id="106" name="Google Shape;106;g753ba980dc_0_99"/>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753ba980dc_0_61"/>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EDA (Cont.)</a:t>
            </a:r>
            <a:endParaRPr/>
          </a:p>
        </p:txBody>
      </p:sp>
      <p:sp>
        <p:nvSpPr>
          <p:cNvPr id="113" name="Google Shape;113;g753ba980dc_0_61"/>
          <p:cNvSpPr txBox="1">
            <a:spLocks noGrp="1"/>
          </p:cNvSpPr>
          <p:nvPr>
            <p:ph type="body" idx="1"/>
          </p:nvPr>
        </p:nvSpPr>
        <p:spPr>
          <a:xfrm>
            <a:off x="959223" y="1539375"/>
            <a:ext cx="53757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 When is the most accidents happen?</a:t>
            </a:r>
            <a:endParaRPr/>
          </a:p>
        </p:txBody>
      </p:sp>
      <p:pic>
        <p:nvPicPr>
          <p:cNvPr id="114" name="Google Shape;114;g753ba980dc_0_61"/>
          <p:cNvPicPr preferRelativeResize="0"/>
          <p:nvPr/>
        </p:nvPicPr>
        <p:blipFill>
          <a:blip r:embed="rId3">
            <a:alphaModFix/>
          </a:blip>
          <a:stretch>
            <a:fillRect/>
          </a:stretch>
        </p:blipFill>
        <p:spPr>
          <a:xfrm>
            <a:off x="0" y="2051625"/>
            <a:ext cx="6028750" cy="4727250"/>
          </a:xfrm>
          <a:prstGeom prst="rect">
            <a:avLst/>
          </a:prstGeom>
          <a:noFill/>
          <a:ln>
            <a:noFill/>
          </a:ln>
        </p:spPr>
      </p:pic>
      <p:pic>
        <p:nvPicPr>
          <p:cNvPr id="115" name="Google Shape;115;g753ba980dc_0_61"/>
          <p:cNvPicPr preferRelativeResize="0"/>
          <p:nvPr/>
        </p:nvPicPr>
        <p:blipFill>
          <a:blip r:embed="rId4">
            <a:alphaModFix/>
          </a:blip>
          <a:stretch>
            <a:fillRect/>
          </a:stretch>
        </p:blipFill>
        <p:spPr>
          <a:xfrm>
            <a:off x="6028750" y="2353775"/>
            <a:ext cx="6161649" cy="4505800"/>
          </a:xfrm>
          <a:prstGeom prst="rect">
            <a:avLst/>
          </a:prstGeom>
          <a:noFill/>
          <a:ln>
            <a:noFill/>
          </a:ln>
        </p:spPr>
      </p:pic>
      <p:sp>
        <p:nvSpPr>
          <p:cNvPr id="116" name="Google Shape;116;g753ba980dc_0_61"/>
          <p:cNvSpPr txBox="1">
            <a:spLocks noGrp="1"/>
          </p:cNvSpPr>
          <p:nvPr>
            <p:ph type="body" idx="1"/>
          </p:nvPr>
        </p:nvSpPr>
        <p:spPr>
          <a:xfrm>
            <a:off x="6240775" y="1458675"/>
            <a:ext cx="55227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 What are the age and gender of the drivers who cause an accident?</a:t>
            </a:r>
            <a:endParaRPr/>
          </a:p>
        </p:txBody>
      </p:sp>
      <p:sp>
        <p:nvSpPr>
          <p:cNvPr id="117" name="Google Shape;117;g753ba980dc_0_61"/>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753ba980dc_0_108"/>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EDA (Cont.)</a:t>
            </a:r>
            <a:endParaRPr/>
          </a:p>
        </p:txBody>
      </p:sp>
      <p:sp>
        <p:nvSpPr>
          <p:cNvPr id="124" name="Google Shape;124;g753ba980dc_0_108"/>
          <p:cNvSpPr txBox="1">
            <a:spLocks noGrp="1"/>
          </p:cNvSpPr>
          <p:nvPr>
            <p:ph type="body" idx="1"/>
          </p:nvPr>
        </p:nvSpPr>
        <p:spPr>
          <a:xfrm>
            <a:off x="501925" y="1967725"/>
            <a:ext cx="28203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i="0"/>
              <a:t>Number of casualties increased by Speed Limit</a:t>
            </a: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457200" lvl="0" indent="-355600" algn="l" rtl="0">
              <a:spcBef>
                <a:spcPts val="400"/>
              </a:spcBef>
              <a:spcAft>
                <a:spcPts val="0"/>
              </a:spcAft>
              <a:buSzPts val="2000"/>
              <a:buChar char="●"/>
            </a:pPr>
            <a:r>
              <a:rPr lang="en-US" i="0"/>
              <a:t>Road type- Roundabout &amp; Slip road</a:t>
            </a:r>
            <a:endParaRPr i="0"/>
          </a:p>
          <a:p>
            <a:pPr marL="457200" lvl="0" indent="0" algn="l" rtl="0">
              <a:spcBef>
                <a:spcPts val="400"/>
              </a:spcBef>
              <a:spcAft>
                <a:spcPts val="0"/>
              </a:spcAft>
              <a:buNone/>
            </a:pPr>
            <a:endParaRPr b="1"/>
          </a:p>
        </p:txBody>
      </p:sp>
      <p:pic>
        <p:nvPicPr>
          <p:cNvPr id="125" name="Google Shape;125;g753ba980dc_0_108"/>
          <p:cNvPicPr preferRelativeResize="0"/>
          <p:nvPr/>
        </p:nvPicPr>
        <p:blipFill>
          <a:blip r:embed="rId3">
            <a:alphaModFix/>
          </a:blip>
          <a:stretch>
            <a:fillRect/>
          </a:stretch>
        </p:blipFill>
        <p:spPr>
          <a:xfrm>
            <a:off x="3752625" y="1010005"/>
            <a:ext cx="8219500" cy="3077070"/>
          </a:xfrm>
          <a:prstGeom prst="rect">
            <a:avLst/>
          </a:prstGeom>
          <a:noFill/>
          <a:ln>
            <a:noFill/>
          </a:ln>
        </p:spPr>
      </p:pic>
      <p:pic>
        <p:nvPicPr>
          <p:cNvPr id="126" name="Google Shape;126;g753ba980dc_0_108"/>
          <p:cNvPicPr preferRelativeResize="0"/>
          <p:nvPr/>
        </p:nvPicPr>
        <p:blipFill>
          <a:blip r:embed="rId4">
            <a:alphaModFix/>
          </a:blip>
          <a:stretch>
            <a:fillRect/>
          </a:stretch>
        </p:blipFill>
        <p:spPr>
          <a:xfrm>
            <a:off x="3752625" y="3941825"/>
            <a:ext cx="8219500" cy="2850500"/>
          </a:xfrm>
          <a:prstGeom prst="rect">
            <a:avLst/>
          </a:prstGeom>
          <a:noFill/>
          <a:ln>
            <a:noFill/>
          </a:ln>
        </p:spPr>
      </p:pic>
      <p:sp>
        <p:nvSpPr>
          <p:cNvPr id="127" name="Google Shape;127;g753ba980dc_0_108"/>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753ba980dc_0_93"/>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34" name="Google Shape;134;g753ba980dc_0_93"/>
          <p:cNvSpPr txBox="1">
            <a:spLocks noGrp="1"/>
          </p:cNvSpPr>
          <p:nvPr>
            <p:ph type="body" idx="1"/>
          </p:nvPr>
        </p:nvSpPr>
        <p:spPr>
          <a:xfrm>
            <a:off x="571725" y="1635775"/>
            <a:ext cx="3094200" cy="497700"/>
          </a:xfrm>
          <a:prstGeom prst="rect">
            <a:avLst/>
          </a:prstGeom>
        </p:spPr>
        <p:txBody>
          <a:bodyPr spcFirstLastPara="1" wrap="square" lIns="99550" tIns="49775" rIns="99550" bIns="49775" anchor="t" anchorCtr="0">
            <a:noAutofit/>
          </a:bodyPr>
          <a:lstStyle/>
          <a:p>
            <a:pPr marL="457200" lvl="0" indent="-355600" algn="l" rtl="0">
              <a:spcBef>
                <a:spcPts val="0"/>
              </a:spcBef>
              <a:spcAft>
                <a:spcPts val="0"/>
              </a:spcAft>
              <a:buSzPts val="2000"/>
              <a:buChar char="●"/>
            </a:pPr>
            <a:r>
              <a:rPr lang="en-US" i="0"/>
              <a:t>Imbalanced Data </a:t>
            </a: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400"/>
              </a:spcBef>
              <a:spcAft>
                <a:spcPts val="0"/>
              </a:spcAft>
              <a:buNone/>
            </a:pPr>
            <a:endParaRPr i="0"/>
          </a:p>
        </p:txBody>
      </p:sp>
      <p:sp>
        <p:nvSpPr>
          <p:cNvPr id="135" name="Google Shape;135;g753ba980dc_0_93"/>
          <p:cNvSpPr txBox="1"/>
          <p:nvPr/>
        </p:nvSpPr>
        <p:spPr>
          <a:xfrm>
            <a:off x="1058925" y="1993800"/>
            <a:ext cx="4174800" cy="8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Slight = 0</a:t>
            </a:r>
            <a:endParaRPr sz="2000">
              <a:solidFill>
                <a:srgbClr val="3F3F3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Serious &amp; Fatal = 1</a:t>
            </a:r>
            <a:endParaRPr>
              <a:latin typeface="Malgun Gothic"/>
              <a:ea typeface="Malgun Gothic"/>
              <a:cs typeface="Malgun Gothic"/>
              <a:sym typeface="Malgun Gothic"/>
            </a:endParaRPr>
          </a:p>
        </p:txBody>
      </p:sp>
      <p:sp>
        <p:nvSpPr>
          <p:cNvPr id="136" name="Google Shape;136;g753ba980dc_0_93"/>
          <p:cNvSpPr txBox="1"/>
          <p:nvPr/>
        </p:nvSpPr>
        <p:spPr>
          <a:xfrm>
            <a:off x="1082384" y="2784100"/>
            <a:ext cx="34299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86.658% ‘0’ and 13.342% ‘1’</a:t>
            </a:r>
            <a:endParaRPr sz="2000">
              <a:solidFill>
                <a:srgbClr val="3F3F3F"/>
              </a:solidFill>
              <a:latin typeface="Calibri"/>
              <a:ea typeface="Calibri"/>
              <a:cs typeface="Calibri"/>
              <a:sym typeface="Calibri"/>
            </a:endParaRPr>
          </a:p>
        </p:txBody>
      </p:sp>
      <p:sp>
        <p:nvSpPr>
          <p:cNvPr id="137" name="Google Shape;137;g753ba980dc_0_93"/>
          <p:cNvSpPr/>
          <p:nvPr/>
        </p:nvSpPr>
        <p:spPr>
          <a:xfrm>
            <a:off x="4376700" y="2366875"/>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753ba980dc_0_93"/>
          <p:cNvSpPr/>
          <p:nvPr/>
        </p:nvSpPr>
        <p:spPr>
          <a:xfrm flipH="1">
            <a:off x="6195175" y="5269225"/>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g753ba980dc_0_93"/>
          <p:cNvPicPr preferRelativeResize="0"/>
          <p:nvPr/>
        </p:nvPicPr>
        <p:blipFill>
          <a:blip r:embed="rId3">
            <a:alphaModFix/>
          </a:blip>
          <a:stretch>
            <a:fillRect/>
          </a:stretch>
        </p:blipFill>
        <p:spPr>
          <a:xfrm>
            <a:off x="6825371" y="1310950"/>
            <a:ext cx="5037304" cy="2602625"/>
          </a:xfrm>
          <a:prstGeom prst="rect">
            <a:avLst/>
          </a:prstGeom>
          <a:noFill/>
          <a:ln>
            <a:noFill/>
          </a:ln>
        </p:spPr>
      </p:pic>
      <p:pic>
        <p:nvPicPr>
          <p:cNvPr id="140" name="Google Shape;140;g753ba980dc_0_93"/>
          <p:cNvPicPr preferRelativeResize="0"/>
          <p:nvPr/>
        </p:nvPicPr>
        <p:blipFill>
          <a:blip r:embed="rId4">
            <a:alphaModFix/>
          </a:blip>
          <a:stretch>
            <a:fillRect/>
          </a:stretch>
        </p:blipFill>
        <p:spPr>
          <a:xfrm>
            <a:off x="571725" y="4040200"/>
            <a:ext cx="5339124" cy="2755375"/>
          </a:xfrm>
          <a:prstGeom prst="rect">
            <a:avLst/>
          </a:prstGeom>
          <a:noFill/>
          <a:ln>
            <a:noFill/>
          </a:ln>
        </p:spPr>
      </p:pic>
      <p:sp>
        <p:nvSpPr>
          <p:cNvPr id="141" name="Google Shape;141;g753ba980dc_0_93"/>
          <p:cNvSpPr txBox="1">
            <a:spLocks noGrp="1"/>
          </p:cNvSpPr>
          <p:nvPr>
            <p:ph type="body" idx="1"/>
          </p:nvPr>
        </p:nvSpPr>
        <p:spPr>
          <a:xfrm>
            <a:off x="7528404" y="4444275"/>
            <a:ext cx="3094200" cy="497700"/>
          </a:xfrm>
          <a:prstGeom prst="rect">
            <a:avLst/>
          </a:prstGeom>
        </p:spPr>
        <p:txBody>
          <a:bodyPr spcFirstLastPara="1" wrap="square" lIns="99550" tIns="49775" rIns="99550" bIns="49775" anchor="t" anchorCtr="0">
            <a:noAutofit/>
          </a:bodyPr>
          <a:lstStyle/>
          <a:p>
            <a:pPr marL="457200" lvl="0" indent="-355600" algn="l" rtl="0">
              <a:spcBef>
                <a:spcPts val="0"/>
              </a:spcBef>
              <a:spcAft>
                <a:spcPts val="0"/>
              </a:spcAft>
              <a:buSzPts val="2000"/>
              <a:buChar char="●"/>
            </a:pPr>
            <a:r>
              <a:rPr lang="en-US" i="0"/>
              <a:t>Balanced Data </a:t>
            </a: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400"/>
              </a:spcBef>
              <a:spcAft>
                <a:spcPts val="0"/>
              </a:spcAft>
              <a:buNone/>
            </a:pPr>
            <a:endParaRPr i="0"/>
          </a:p>
        </p:txBody>
      </p:sp>
      <p:sp>
        <p:nvSpPr>
          <p:cNvPr id="142" name="Google Shape;142;g753ba980dc_0_93"/>
          <p:cNvSpPr txBox="1"/>
          <p:nvPr/>
        </p:nvSpPr>
        <p:spPr>
          <a:xfrm>
            <a:off x="8015604" y="4802300"/>
            <a:ext cx="4174800" cy="8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Slight = 0</a:t>
            </a:r>
            <a:endParaRPr sz="2000">
              <a:solidFill>
                <a:srgbClr val="3F3F3F"/>
              </a:solidFill>
              <a:latin typeface="Calibri"/>
              <a:ea typeface="Calibri"/>
              <a:cs typeface="Calibri"/>
              <a:sym typeface="Calibri"/>
            </a:endParaRPr>
          </a:p>
          <a:p>
            <a:pPr marL="0" lvl="0" indent="0" algn="l" rtl="0">
              <a:spcBef>
                <a:spcPts val="0"/>
              </a:spcBef>
              <a:spcAft>
                <a:spcPts val="0"/>
              </a:spcAft>
              <a:buNone/>
            </a:pPr>
            <a:r>
              <a:rPr lang="en-US" sz="2000">
                <a:solidFill>
                  <a:srgbClr val="3F3F3F"/>
                </a:solidFill>
                <a:latin typeface="Calibri"/>
                <a:ea typeface="Calibri"/>
                <a:cs typeface="Calibri"/>
                <a:sym typeface="Calibri"/>
              </a:rPr>
              <a:t>Serious &amp; Fatal = 1</a:t>
            </a:r>
            <a:endParaRPr>
              <a:latin typeface="Malgun Gothic"/>
              <a:ea typeface="Malgun Gothic"/>
              <a:cs typeface="Malgun Gothic"/>
              <a:sym typeface="Malgun Gothic"/>
            </a:endParaRPr>
          </a:p>
        </p:txBody>
      </p:sp>
      <p:sp>
        <p:nvSpPr>
          <p:cNvPr id="143" name="Google Shape;143;g753ba980dc_0_93"/>
          <p:cNvSpPr txBox="1"/>
          <p:nvPr/>
        </p:nvSpPr>
        <p:spPr>
          <a:xfrm>
            <a:off x="8039064" y="5592600"/>
            <a:ext cx="34299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50% ‘0’ and 50% ‘1’</a:t>
            </a:r>
            <a:endParaRPr sz="2000">
              <a:solidFill>
                <a:srgbClr val="3F3F3F"/>
              </a:solidFill>
              <a:latin typeface="Calibri"/>
              <a:ea typeface="Calibri"/>
              <a:cs typeface="Calibri"/>
              <a:sym typeface="Calibri"/>
            </a:endParaRPr>
          </a:p>
        </p:txBody>
      </p:sp>
      <p:sp>
        <p:nvSpPr>
          <p:cNvPr id="144" name="Google Shape;144;g753ba980dc_0_93"/>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671</Words>
  <Application>Microsoft Macintosh PowerPoint</Application>
  <PresentationFormat>Custom</PresentationFormat>
  <Paragraphs>151</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Gulimche</vt:lpstr>
      <vt:lpstr>Malgun Gothic</vt:lpstr>
      <vt:lpstr>Calibri</vt:lpstr>
      <vt:lpstr>Arial</vt:lpstr>
      <vt:lpstr>Impact</vt:lpstr>
      <vt:lpstr>Courier New</vt:lpstr>
      <vt:lpstr>Comfortaa Regular</vt:lpstr>
      <vt:lpstr>Playfair Display Regular</vt:lpstr>
      <vt:lpstr>Century Gothic</vt:lpstr>
      <vt:lpstr>Office 테마</vt:lpstr>
      <vt:lpstr>Road Accident Severity Prediction</vt:lpstr>
      <vt:lpstr>PowerPoint Presentation</vt:lpstr>
      <vt:lpstr>PowerPoint Presentation</vt:lpstr>
      <vt:lpstr>Introduction &amp; Project objective</vt:lpstr>
      <vt:lpstr>Data Description</vt:lpstr>
      <vt:lpstr>Exploratory Data Analysis (EDA)</vt:lpstr>
      <vt:lpstr>EDA (Cont.)</vt:lpstr>
      <vt:lpstr>EDA (Cont.)</vt:lpstr>
      <vt:lpstr>Modeling</vt:lpstr>
      <vt:lpstr>Modeling</vt:lpstr>
      <vt:lpstr>Modeling</vt:lpstr>
      <vt:lpstr>Modeling</vt:lpstr>
      <vt:lpstr>Modeling</vt:lpstr>
      <vt:lpstr>Results</vt:lpstr>
      <vt:lpstr>Results</vt:lpstr>
      <vt:lpstr>Conclusion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 Severity Prediction</dc:title>
  <dc:creator>Slide Members by HS.SEO</dc:creator>
  <cp:lastModifiedBy>Lu, Yixuan</cp:lastModifiedBy>
  <cp:revision>1</cp:revision>
  <dcterms:created xsi:type="dcterms:W3CDTF">2010-02-01T08:03:16Z</dcterms:created>
  <dcterms:modified xsi:type="dcterms:W3CDTF">2021-05-21T15:10:10Z</dcterms:modified>
</cp:coreProperties>
</file>